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66" r:id="rId4"/>
    <p:sldId id="260" r:id="rId5"/>
    <p:sldId id="279" r:id="rId6"/>
    <p:sldId id="281" r:id="rId7"/>
    <p:sldId id="280" r:id="rId8"/>
    <p:sldId id="271" r:id="rId9"/>
    <p:sldId id="269" r:id="rId10"/>
    <p:sldId id="270" r:id="rId11"/>
    <p:sldId id="261" r:id="rId12"/>
    <p:sldId id="262" r:id="rId13"/>
    <p:sldId id="264" r:id="rId14"/>
    <p:sldId id="265" r:id="rId15"/>
    <p:sldId id="259" r:id="rId16"/>
    <p:sldId id="263" r:id="rId17"/>
    <p:sldId id="267" r:id="rId18"/>
    <p:sldId id="268" r:id="rId19"/>
    <p:sldId id="274" r:id="rId20"/>
    <p:sldId id="273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0882" autoAdjust="0"/>
  </p:normalViewPr>
  <p:slideViewPr>
    <p:cSldViewPr snapToGrid="0">
      <p:cViewPr varScale="1">
        <p:scale>
          <a:sx n="89" d="100"/>
          <a:sy n="89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115C0-47B7-4607-B877-CF07A290B674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9D72D-F209-41B6-B995-813917A17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54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R Markdown is a version of Markdown that allows you to incorporate R code with R output.</a:t>
            </a:r>
          </a:p>
          <a:p>
            <a:r>
              <a:rPr lang="en-US" dirty="0" smtClean="0"/>
              <a:t> - Markdown</a:t>
            </a:r>
            <a:r>
              <a:rPr lang="en-US" baseline="0" dirty="0" smtClean="0"/>
              <a:t> is a markup language that lets you format text using code.</a:t>
            </a:r>
          </a:p>
          <a:p>
            <a:r>
              <a:rPr lang="en-US" baseline="0" dirty="0" smtClean="0"/>
              <a:t> - There is native support for html, pdf, and word documents. Other output is possible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5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If you want most/all</a:t>
            </a:r>
            <a:r>
              <a:rPr lang="en-US" baseline="0" dirty="0" smtClean="0"/>
              <a:t> of your chunks to have the same options, you can set the default using the </a:t>
            </a:r>
            <a:r>
              <a:rPr lang="en-US" baseline="0" dirty="0" err="1" smtClean="0"/>
              <a:t>knitr</a:t>
            </a:r>
            <a:r>
              <a:rPr lang="en-US" baseline="0" dirty="0" smtClean="0"/>
              <a:t> package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You can then change options for each chunk as needed if you want something other than the default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85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What if you want to display R results in text without creating a chunk?</a:t>
            </a:r>
          </a:p>
          <a:p>
            <a:r>
              <a:rPr lang="en-US" baseline="0" dirty="0" smtClean="0"/>
              <a:t> - Inline code lets you do this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Good for values that you may want to update (for example if you’re using continuously updating data).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This way you don’t have to remember to go through your document and update every instance of a sample size.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59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Headers are created using the pound or hash mark</a:t>
            </a:r>
          </a:p>
          <a:p>
            <a:r>
              <a:rPr lang="en-US" baseline="0" dirty="0" smtClean="0"/>
              <a:t> - The less hash marks, the larger the header</a:t>
            </a:r>
            <a:endParaRPr lang="en-US" baseline="0" dirty="0"/>
          </a:p>
          <a:p>
            <a:r>
              <a:rPr lang="en-US" baseline="0" dirty="0"/>
              <a:t> </a:t>
            </a:r>
            <a:r>
              <a:rPr lang="en-US" baseline="0" dirty="0" smtClean="0"/>
              <a:t>- Headers come in handy with long documents</a:t>
            </a:r>
          </a:p>
          <a:p>
            <a:r>
              <a:rPr lang="en-US" baseline="0" dirty="0" smtClean="0"/>
              <a:t> - Table of contents will also automatically populate with these headers (and will next based on number of hash marks)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Markdown syntax can be a little finicky. If syntax is not showing correctly, try adding a space to the end of the text. Or hit return to start a new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27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864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38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Notice the parent</a:t>
            </a:r>
            <a:r>
              <a:rPr lang="en-US" baseline="0" dirty="0" smtClean="0"/>
              <a:t> header and the terminal header have same number of </a:t>
            </a:r>
            <a:r>
              <a:rPr lang="en-US" baseline="0" dirty="0" err="1" smtClean="0"/>
              <a:t>hashs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Sub headers </a:t>
            </a:r>
            <a:r>
              <a:rPr lang="en-US" baseline="0" dirty="0" err="1" smtClean="0"/>
              <a:t>inbetween</a:t>
            </a:r>
            <a:r>
              <a:rPr lang="en-US" baseline="0" dirty="0" smtClean="0"/>
              <a:t> that make up the tabs all have same number of </a:t>
            </a:r>
            <a:r>
              <a:rPr lang="en-US" baseline="0" dirty="0" err="1" smtClean="0"/>
              <a:t>hashs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0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4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R </a:t>
            </a:r>
            <a:r>
              <a:rPr lang="en-US" b="1" dirty="0" smtClean="0"/>
              <a:t>Markdown Cookbook</a:t>
            </a:r>
          </a:p>
          <a:p>
            <a:r>
              <a:rPr lang="en-US" i="1" dirty="0" err="1" smtClean="0"/>
              <a:t>Yihui</a:t>
            </a:r>
            <a:r>
              <a:rPr lang="en-US" i="1" dirty="0" smtClean="0"/>
              <a:t> </a:t>
            </a:r>
            <a:r>
              <a:rPr lang="en-US" i="1" dirty="0" err="1" smtClean="0"/>
              <a:t>Xie</a:t>
            </a:r>
            <a:r>
              <a:rPr lang="en-US" i="1" dirty="0" smtClean="0"/>
              <a:t>, Christophe </a:t>
            </a:r>
            <a:r>
              <a:rPr lang="en-US" i="1" dirty="0" err="1" smtClean="0"/>
              <a:t>Dervieux</a:t>
            </a:r>
            <a:r>
              <a:rPr lang="en-US" i="1" dirty="0" smtClean="0"/>
              <a:t>, Emily </a:t>
            </a:r>
            <a:r>
              <a:rPr lang="en-US" i="1" dirty="0" err="1" smtClean="0"/>
              <a:t>Riederer</a:t>
            </a:r>
            <a:endParaRPr lang="en-US" dirty="0" smtClean="0"/>
          </a:p>
          <a:p>
            <a:r>
              <a:rPr lang="en-US" i="1" dirty="0" smtClean="0"/>
              <a:t>2021-08-17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Header:</a:t>
            </a:r>
          </a:p>
          <a:p>
            <a:r>
              <a:rPr lang="en-US" dirty="0" smtClean="0"/>
              <a:t>    - This is where we will specify configurations of the Markdown file.</a:t>
            </a:r>
          </a:p>
          <a:p>
            <a:r>
              <a:rPr lang="en-US" dirty="0" smtClean="0"/>
              <a:t>    - Her</a:t>
            </a:r>
            <a:r>
              <a:rPr lang="en-US" baseline="0" dirty="0" smtClean="0"/>
              <a:t>e we can add a table of contents, specify output, and specify other configurations</a:t>
            </a:r>
          </a:p>
          <a:p>
            <a:r>
              <a:rPr lang="en-US" baseline="0" dirty="0" smtClean="0"/>
              <a:t>    - YAML is a programming language that is used to specify/pass </a:t>
            </a:r>
            <a:r>
              <a:rPr lang="en-US" baseline="0" dirty="0" err="1" smtClean="0"/>
              <a:t>config</a:t>
            </a:r>
            <a:r>
              <a:rPr lang="en-US" baseline="0" dirty="0" smtClean="0"/>
              <a:t> </a:t>
            </a:r>
            <a:r>
              <a:rPr lang="en-US" baseline="0" dirty="0" smtClean="0"/>
              <a:t>files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Chunks:</a:t>
            </a:r>
          </a:p>
          <a:p>
            <a:r>
              <a:rPr lang="en-US" baseline="0" dirty="0" smtClean="0"/>
              <a:t>    - These sections will be interpreted as R code. Your code will be displayed if echo=TRUE. If echo=FALSE, then this code will still be processed, but not displayed.</a:t>
            </a:r>
          </a:p>
          <a:p>
            <a:r>
              <a:rPr lang="en-US" baseline="0" dirty="0" smtClean="0"/>
              <a:t>    - Note: You can name these, but you don’t have to.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- Markdown text: </a:t>
            </a:r>
          </a:p>
          <a:p>
            <a:r>
              <a:rPr lang="en-US" baseline="0" dirty="0" smtClean="0"/>
              <a:t>   - Will be displayed as text in your output.</a:t>
            </a:r>
          </a:p>
          <a:p>
            <a:r>
              <a:rPr lang="en-US" baseline="0" dirty="0" smtClean="0"/>
              <a:t>   - Markdown has it’s own syntax that lets you control the look of the text (bold, italics,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60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By default, document will be created in same folder as </a:t>
            </a:r>
            <a:r>
              <a:rPr lang="en-US" baseline="0" dirty="0" err="1" smtClean="0"/>
              <a:t>Rmd</a:t>
            </a:r>
            <a:r>
              <a:rPr lang="en-US" baseline="0" dirty="0" smtClean="0"/>
              <a:t> file.</a:t>
            </a:r>
          </a:p>
          <a:p>
            <a:r>
              <a:rPr lang="en-US" baseline="0" dirty="0" smtClean="0"/>
              <a:t> - Can control this in the </a:t>
            </a:r>
            <a:r>
              <a:rPr lang="en-US" baseline="0" dirty="0" err="1" smtClean="0"/>
              <a:t>rmarkdown</a:t>
            </a:r>
            <a:r>
              <a:rPr lang="en-US" baseline="0" dirty="0" smtClean="0"/>
              <a:t>::render() function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37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NOTE: Will need Latex install to create PDF output</a:t>
            </a:r>
          </a:p>
          <a:p>
            <a:endParaRPr lang="en-US" dirty="0" smtClean="0"/>
          </a:p>
          <a:p>
            <a:r>
              <a:rPr lang="en-US" dirty="0" smtClean="0"/>
              <a:t>One option: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tinytex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install_tinytex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5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These are the sections where you will write your R code that will be evaluated</a:t>
            </a:r>
          </a:p>
          <a:p>
            <a:r>
              <a:rPr lang="en-US" baseline="0" dirty="0" smtClean="0"/>
              <a:t> - Add chunks by clicking on the icon, or typing in the code yourself.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63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81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Chunks need to have the {r}</a:t>
            </a:r>
          </a:p>
          <a:p>
            <a:endParaRPr lang="en-US" dirty="0" smtClean="0"/>
          </a:p>
          <a:p>
            <a:r>
              <a:rPr lang="en-US" dirty="0" smtClean="0"/>
              <a:t> - They can contain a name, but it’s not necessary. Using names is good practice.</a:t>
            </a:r>
          </a:p>
          <a:p>
            <a:endParaRPr lang="en-US" dirty="0" smtClean="0"/>
          </a:p>
          <a:p>
            <a:r>
              <a:rPr lang="en-US" dirty="0" smtClean="0"/>
              <a:t> - Options have to come after a comma, and have to come after the r and name (if used).</a:t>
            </a:r>
          </a:p>
          <a:p>
            <a:endParaRPr lang="en-US" dirty="0" smtClean="0"/>
          </a:p>
          <a:p>
            <a:r>
              <a:rPr lang="en-US" dirty="0" smtClean="0"/>
              <a:t> - Use a</a:t>
            </a:r>
            <a:r>
              <a:rPr lang="en-US" baseline="0" dirty="0" smtClean="0"/>
              <a:t> comma </a:t>
            </a:r>
            <a:r>
              <a:rPr lang="en-US" baseline="0" dirty="0" err="1" smtClean="0"/>
              <a:t>inbetween</a:t>
            </a:r>
            <a:r>
              <a:rPr lang="en-US" baseline="0" dirty="0" smtClean="0"/>
              <a:t> each option.</a:t>
            </a:r>
          </a:p>
          <a:p>
            <a:endParaRPr lang="en-US" dirty="0" smtClean="0"/>
          </a:p>
          <a:p>
            <a:r>
              <a:rPr lang="en-US" dirty="0" smtClean="0"/>
              <a:t> - If you do use a name, make</a:t>
            </a:r>
            <a:r>
              <a:rPr lang="en-US" baseline="0" dirty="0" smtClean="0"/>
              <a:t> sure to make them unique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4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not an exhaustive</a:t>
            </a:r>
            <a:r>
              <a:rPr lang="en-US" baseline="0" dirty="0" smtClean="0"/>
              <a:t> list of the chunk options, only a sample.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Chunk</a:t>
            </a:r>
            <a:r>
              <a:rPr lang="en-US" baseline="0" dirty="0" smtClean="0"/>
              <a:t> options basically control how the code inside of it is evaluated and/or displayed.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Depending on your audience you may want to display or hide your code with the echo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9D72D-F209-41B6-B995-813917A177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87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 flip="none" rotWithShape="1">
          <a:gsLst>
            <a:gs pos="0">
              <a:srgbClr val="51468B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1" y="-67715"/>
            <a:ext cx="4044076" cy="699855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200" dirty="0" smtClean="0">
                <a:solidFill>
                  <a:schemeClr val="tx2"/>
                </a:solidFill>
              </a:rPr>
              <a:t>            </a:t>
            </a:r>
            <a:endParaRPr lang="en-US" sz="2400" kern="1200" dirty="0">
              <a:solidFill>
                <a:schemeClr val="tx2"/>
              </a:solidFill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9994" y="2757255"/>
            <a:ext cx="8996397" cy="116843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68256" y="3993687"/>
            <a:ext cx="8966819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8" y="699020"/>
            <a:ext cx="3985813" cy="5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9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3594261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7" y="6328494"/>
            <a:ext cx="2384508" cy="4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00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1"/>
          <p:cNvSpPr>
            <a:spLocks noGrp="1"/>
          </p:cNvSpPr>
          <p:nvPr>
            <p:ph type="dt" sz="half" idx="14"/>
          </p:nvPr>
        </p:nvSpPr>
        <p:spPr>
          <a:xfrm>
            <a:off x="3133344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7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/>
          <p:nvPr userDrawn="1"/>
        </p:nvSpPr>
        <p:spPr>
          <a:xfrm>
            <a:off x="1" y="-67715"/>
            <a:ext cx="4044076" cy="699855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200" dirty="0" smtClean="0">
                <a:solidFill>
                  <a:schemeClr val="tx2"/>
                </a:solidFill>
              </a:rPr>
              <a:t>            </a:t>
            </a:r>
            <a:endParaRPr lang="en-US" sz="2400" kern="1200" dirty="0">
              <a:solidFill>
                <a:schemeClr val="tx2"/>
              </a:solidFill>
            </a:endParaRP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 bwMode="gray">
          <a:xfrm>
            <a:off x="9141059" y="6044750"/>
            <a:ext cx="1930400" cy="224367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A38EC05-E3EA-C649-9CE5-71E503F74839}" type="datetime1">
              <a:rPr lang="bg-BG" smtClean="0">
                <a:solidFill>
                  <a:prstClr val="white"/>
                </a:solidFill>
              </a:rPr>
              <a:pPr/>
              <a:t>19.9.2021 г.</a:t>
            </a:fld>
            <a:endParaRPr lang="bg-BG" dirty="0">
              <a:solidFill>
                <a:prstClr val="white"/>
              </a:solidFill>
            </a:endParaRPr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4162659" y="6386280"/>
            <a:ext cx="6908800" cy="308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or Section Title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11074399" y="6376319"/>
            <a:ext cx="462327" cy="308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29994" y="2757255"/>
            <a:ext cx="8996397" cy="1168439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5333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Document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68256" y="3993687"/>
            <a:ext cx="8966819" cy="914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3200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Document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1" y="6356491"/>
            <a:ext cx="2286685" cy="3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481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" r="22657"/>
          <a:stretch/>
        </p:blipFill>
        <p:spPr>
          <a:xfrm>
            <a:off x="1645920" y="-43315"/>
            <a:ext cx="10546081" cy="6934092"/>
          </a:xfrm>
          <a:prstGeom prst="rect">
            <a:avLst/>
          </a:prstGeom>
        </p:spPr>
      </p:pic>
      <p:sp>
        <p:nvSpPr>
          <p:cNvPr id="14" name="Freeform 13"/>
          <p:cNvSpPr/>
          <p:nvPr userDrawn="1"/>
        </p:nvSpPr>
        <p:spPr bwMode="gray">
          <a:xfrm>
            <a:off x="-43701" y="-43316"/>
            <a:ext cx="8920916" cy="6934093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514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51468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2" y="699020"/>
            <a:ext cx="3985813" cy="56149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1472067" y="2356111"/>
            <a:ext cx="5181600" cy="1524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3733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72067" y="3953557"/>
            <a:ext cx="5849259" cy="124735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67" baseline="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Secondary Text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1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41840" y="2035613"/>
            <a:ext cx="9796587" cy="39687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4742" y="1195843"/>
            <a:ext cx="9573684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chemeClr val="accent2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72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241841" y="2035614"/>
            <a:ext cx="4769503" cy="3968748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4741" y="1195843"/>
            <a:ext cx="9573685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chemeClr val="accent2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6" name="Date Placeholder 11"/>
          <p:cNvSpPr>
            <a:spLocks noGrp="1"/>
          </p:cNvSpPr>
          <p:nvPr>
            <p:ph type="dt" sz="half" idx="14"/>
          </p:nvPr>
        </p:nvSpPr>
        <p:spPr>
          <a:xfrm>
            <a:off x="3133344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B62F187D-5CCE-2540-89F0-172D7E4DA3AC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17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8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6261111" y="2032809"/>
            <a:ext cx="4777316" cy="3971553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227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sz="half" idx="18"/>
          </p:nvPr>
        </p:nvSpPr>
        <p:spPr>
          <a:xfrm>
            <a:off x="1243326" y="2399681"/>
            <a:ext cx="4782825" cy="359621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476553" y="2031618"/>
            <a:ext cx="4549607" cy="393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4741" y="1195843"/>
            <a:ext cx="9573685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chemeClr val="accent2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20" name="Date Placeholder 11"/>
          <p:cNvSpPr>
            <a:spLocks noGrp="1"/>
          </p:cNvSpPr>
          <p:nvPr>
            <p:ph type="dt" sz="half" idx="14"/>
          </p:nvPr>
        </p:nvSpPr>
        <p:spPr>
          <a:xfrm>
            <a:off x="3133344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7390B150-5DE9-D249-9EDB-A4FEB84366A7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21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2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9"/>
          </p:nvPr>
        </p:nvSpPr>
        <p:spPr>
          <a:xfrm>
            <a:off x="6251352" y="2399681"/>
            <a:ext cx="4782825" cy="3596215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20"/>
          </p:nvPr>
        </p:nvSpPr>
        <p:spPr>
          <a:xfrm>
            <a:off x="6484578" y="2031618"/>
            <a:ext cx="4549607" cy="393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58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/ imag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1474419" y="4198076"/>
            <a:ext cx="4551741" cy="4632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rgbClr val="6638B6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1473209" y="4558198"/>
            <a:ext cx="4552951" cy="141917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75160" indent="0">
              <a:buNone/>
              <a:defRPr lang="en-US" smtClean="0"/>
            </a:lvl2pPr>
            <a:lvl3pPr marL="609585" indent="0">
              <a:buNone/>
              <a:defRPr lang="en-US" smtClean="0"/>
            </a:lvl3pPr>
            <a:lvl4pPr marL="842412" indent="0">
              <a:buNone/>
              <a:defRPr lang="en-US" smtClean="0"/>
            </a:lvl4pPr>
            <a:lvl5pPr marL="1073123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4743" y="1195843"/>
            <a:ext cx="9573684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chemeClr val="accent2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23" name="Picture Placeholder 12"/>
          <p:cNvSpPr>
            <a:spLocks noGrp="1"/>
          </p:cNvSpPr>
          <p:nvPr>
            <p:ph type="pic" sz="quarter" idx="14" hasCustomPrompt="1"/>
          </p:nvPr>
        </p:nvSpPr>
        <p:spPr>
          <a:xfrm>
            <a:off x="1477434" y="2035612"/>
            <a:ext cx="4548727" cy="2061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25" name="Date Placeholder 11"/>
          <p:cNvSpPr>
            <a:spLocks noGrp="1"/>
          </p:cNvSpPr>
          <p:nvPr>
            <p:ph type="dt" sz="half" idx="16"/>
          </p:nvPr>
        </p:nvSpPr>
        <p:spPr>
          <a:xfrm>
            <a:off x="3133344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482CC369-25CA-A140-8CA0-FF7FC94DB54C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26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7" name="Slide Number Placeholder 13"/>
          <p:cNvSpPr>
            <a:spLocks noGrp="1"/>
          </p:cNvSpPr>
          <p:nvPr>
            <p:ph type="sldNum" sz="quarter" idx="18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6486678" y="4198076"/>
            <a:ext cx="4551741" cy="4632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6485467" y="4558198"/>
            <a:ext cx="4552951" cy="141917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 marL="275160" indent="0">
              <a:buNone/>
              <a:defRPr lang="en-US" smtClean="0"/>
            </a:lvl2pPr>
            <a:lvl3pPr marL="609585" indent="0">
              <a:buNone/>
              <a:defRPr lang="en-US" smtClean="0"/>
            </a:lvl3pPr>
            <a:lvl4pPr marL="842412" indent="0">
              <a:buNone/>
              <a:defRPr lang="en-US" smtClean="0"/>
            </a:lvl4pPr>
            <a:lvl5pPr marL="1073123" indent="0">
              <a:buNone/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21" hasCustomPrompt="1"/>
          </p:nvPr>
        </p:nvSpPr>
        <p:spPr>
          <a:xfrm>
            <a:off x="6489693" y="2035612"/>
            <a:ext cx="4548727" cy="206170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920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e Placeholder 11"/>
          <p:cNvSpPr>
            <a:spLocks noGrp="1"/>
          </p:cNvSpPr>
          <p:nvPr>
            <p:ph type="dt" sz="half" idx="22"/>
          </p:nvPr>
        </p:nvSpPr>
        <p:spPr>
          <a:xfrm>
            <a:off x="3133344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D84B06E5-F86A-B54A-BD79-1396288F3124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24" name="Footer Placeholder 12"/>
          <p:cNvSpPr>
            <a:spLocks noGrp="1"/>
          </p:cNvSpPr>
          <p:nvPr>
            <p:ph type="ftr" sz="quarter" idx="23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5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6926893" y="2032622"/>
            <a:ext cx="5265108" cy="396177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Placeholder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4743" y="1195843"/>
            <a:ext cx="9573684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chemeClr val="accent2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1243325" y="2399681"/>
            <a:ext cx="5242141" cy="145053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476552" y="2031618"/>
            <a:ext cx="5008915" cy="393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25"/>
          </p:nvPr>
        </p:nvSpPr>
        <p:spPr>
          <a:xfrm>
            <a:off x="1243325" y="4401798"/>
            <a:ext cx="5242141" cy="1450537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1476552" y="4033736"/>
            <a:ext cx="5008915" cy="393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6141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ey Facts + Side Images">
    <p:bg>
      <p:bgPr>
        <a:gradFill flip="none" rotWithShape="1">
          <a:gsLst>
            <a:gs pos="0">
              <a:srgbClr val="514689"/>
            </a:gs>
            <a:gs pos="100000">
              <a:schemeClr val="accent1"/>
            </a:gs>
          </a:gsLst>
          <a:lin ang="14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 userDrawn="1"/>
        </p:nvSpPr>
        <p:spPr>
          <a:xfrm>
            <a:off x="1" y="-67715"/>
            <a:ext cx="4044076" cy="6998555"/>
          </a:xfrm>
          <a:custGeom>
            <a:avLst/>
            <a:gdLst>
              <a:gd name="connsiteX0" fmla="*/ 0 w 990600"/>
              <a:gd name="connsiteY0" fmla="*/ 0 h 381000"/>
              <a:gd name="connsiteX1" fmla="*/ 990600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31308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800099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0600"/>
              <a:gd name="connsiteY0" fmla="*/ 0 h 381000"/>
              <a:gd name="connsiteX1" fmla="*/ 794257 w 990600"/>
              <a:gd name="connsiteY1" fmla="*/ 0 h 381000"/>
              <a:gd name="connsiteX2" fmla="*/ 990600 w 990600"/>
              <a:gd name="connsiteY2" fmla="*/ 381000 h 381000"/>
              <a:gd name="connsiteX3" fmla="*/ 0 w 990600"/>
              <a:gd name="connsiteY3" fmla="*/ 381000 h 381000"/>
              <a:gd name="connsiteX4" fmla="*/ 0 w 990600"/>
              <a:gd name="connsiteY4" fmla="*/ 0 h 381000"/>
              <a:gd name="connsiteX0" fmla="*/ 0 w 998946"/>
              <a:gd name="connsiteY0" fmla="*/ 0 h 381000"/>
              <a:gd name="connsiteX1" fmla="*/ 794257 w 998946"/>
              <a:gd name="connsiteY1" fmla="*/ 0 h 381000"/>
              <a:gd name="connsiteX2" fmla="*/ 998946 w 998946"/>
              <a:gd name="connsiteY2" fmla="*/ 381000 h 381000"/>
              <a:gd name="connsiteX3" fmla="*/ 0 w 998946"/>
              <a:gd name="connsiteY3" fmla="*/ 381000 h 381000"/>
              <a:gd name="connsiteX4" fmla="*/ 0 w 998946"/>
              <a:gd name="connsiteY4" fmla="*/ 0 h 381000"/>
              <a:gd name="connsiteX0" fmla="*/ 0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0 w 1001466"/>
              <a:gd name="connsiteY4" fmla="*/ 0 h 381000"/>
              <a:gd name="connsiteX0" fmla="*/ 411575 w 1001466"/>
              <a:gd name="connsiteY0" fmla="*/ 0 h 381000"/>
              <a:gd name="connsiteX1" fmla="*/ 794257 w 1001466"/>
              <a:gd name="connsiteY1" fmla="*/ 0 h 381000"/>
              <a:gd name="connsiteX2" fmla="*/ 1001466 w 1001466"/>
              <a:gd name="connsiteY2" fmla="*/ 381000 h 381000"/>
              <a:gd name="connsiteX3" fmla="*/ 0 w 1001466"/>
              <a:gd name="connsiteY3" fmla="*/ 381000 h 381000"/>
              <a:gd name="connsiteX4" fmla="*/ 411575 w 1001466"/>
              <a:gd name="connsiteY4" fmla="*/ 0 h 381000"/>
              <a:gd name="connsiteX0" fmla="*/ 0 w 589891"/>
              <a:gd name="connsiteY0" fmla="*/ 0 h 381000"/>
              <a:gd name="connsiteX1" fmla="*/ 382682 w 589891"/>
              <a:gd name="connsiteY1" fmla="*/ 0 h 381000"/>
              <a:gd name="connsiteX2" fmla="*/ 589891 w 589891"/>
              <a:gd name="connsiteY2" fmla="*/ 381000 h 381000"/>
              <a:gd name="connsiteX3" fmla="*/ 980 w 589891"/>
              <a:gd name="connsiteY3" fmla="*/ 379040 h 381000"/>
              <a:gd name="connsiteX4" fmla="*/ 0 w 589891"/>
              <a:gd name="connsiteY4" fmla="*/ 0 h 381000"/>
              <a:gd name="connsiteX0" fmla="*/ 1023 w 590914"/>
              <a:gd name="connsiteY0" fmla="*/ 0 h 381000"/>
              <a:gd name="connsiteX1" fmla="*/ 383705 w 590914"/>
              <a:gd name="connsiteY1" fmla="*/ 0 h 381000"/>
              <a:gd name="connsiteX2" fmla="*/ 590914 w 590914"/>
              <a:gd name="connsiteY2" fmla="*/ 381000 h 381000"/>
              <a:gd name="connsiteX3" fmla="*/ 43 w 590914"/>
              <a:gd name="connsiteY3" fmla="*/ 380020 h 381000"/>
              <a:gd name="connsiteX4" fmla="*/ 1023 w 590914"/>
              <a:gd name="connsiteY4" fmla="*/ 0 h 381000"/>
              <a:gd name="connsiteX0" fmla="*/ 294963 w 590872"/>
              <a:gd name="connsiteY0" fmla="*/ 980 h 381000"/>
              <a:gd name="connsiteX1" fmla="*/ 383663 w 590872"/>
              <a:gd name="connsiteY1" fmla="*/ 0 h 381000"/>
              <a:gd name="connsiteX2" fmla="*/ 590872 w 590872"/>
              <a:gd name="connsiteY2" fmla="*/ 381000 h 381000"/>
              <a:gd name="connsiteX3" fmla="*/ 1 w 590872"/>
              <a:gd name="connsiteY3" fmla="*/ 380020 h 381000"/>
              <a:gd name="connsiteX4" fmla="*/ 294963 w 590872"/>
              <a:gd name="connsiteY4" fmla="*/ 980 h 381000"/>
              <a:gd name="connsiteX0" fmla="*/ 0 w 295909"/>
              <a:gd name="connsiteY0" fmla="*/ 980 h 381000"/>
              <a:gd name="connsiteX1" fmla="*/ 88700 w 295909"/>
              <a:gd name="connsiteY1" fmla="*/ 0 h 381000"/>
              <a:gd name="connsiteX2" fmla="*/ 295909 w 295909"/>
              <a:gd name="connsiteY2" fmla="*/ 381000 h 381000"/>
              <a:gd name="connsiteX3" fmla="*/ 980 w 295909"/>
              <a:gd name="connsiteY3" fmla="*/ 380020 h 381000"/>
              <a:gd name="connsiteX4" fmla="*/ 0 w 295909"/>
              <a:gd name="connsiteY4" fmla="*/ 980 h 381000"/>
              <a:gd name="connsiteX0" fmla="*/ 51939 w 294931"/>
              <a:gd name="connsiteY0" fmla="*/ 0 h 381000"/>
              <a:gd name="connsiteX1" fmla="*/ 87722 w 294931"/>
              <a:gd name="connsiteY1" fmla="*/ 0 h 381000"/>
              <a:gd name="connsiteX2" fmla="*/ 294931 w 294931"/>
              <a:gd name="connsiteY2" fmla="*/ 381000 h 381000"/>
              <a:gd name="connsiteX3" fmla="*/ 2 w 294931"/>
              <a:gd name="connsiteY3" fmla="*/ 380020 h 381000"/>
              <a:gd name="connsiteX4" fmla="*/ 51939 w 294931"/>
              <a:gd name="connsiteY4" fmla="*/ 0 h 381000"/>
              <a:gd name="connsiteX0" fmla="*/ 1024 w 244016"/>
              <a:gd name="connsiteY0" fmla="*/ 0 h 381980"/>
              <a:gd name="connsiteX1" fmla="*/ 36807 w 244016"/>
              <a:gd name="connsiteY1" fmla="*/ 0 h 381980"/>
              <a:gd name="connsiteX2" fmla="*/ 244016 w 244016"/>
              <a:gd name="connsiteY2" fmla="*/ 381000 h 381980"/>
              <a:gd name="connsiteX3" fmla="*/ 44 w 244016"/>
              <a:gd name="connsiteY3" fmla="*/ 381980 h 381980"/>
              <a:gd name="connsiteX4" fmla="*/ 1024 w 244016"/>
              <a:gd name="connsiteY4" fmla="*/ 0 h 381980"/>
              <a:gd name="connsiteX0" fmla="*/ 94 w 244066"/>
              <a:gd name="connsiteY0" fmla="*/ 980 h 381980"/>
              <a:gd name="connsiteX1" fmla="*/ 36857 w 244066"/>
              <a:gd name="connsiteY1" fmla="*/ 0 h 381980"/>
              <a:gd name="connsiteX2" fmla="*/ 244066 w 244066"/>
              <a:gd name="connsiteY2" fmla="*/ 381000 h 381980"/>
              <a:gd name="connsiteX3" fmla="*/ 94 w 244066"/>
              <a:gd name="connsiteY3" fmla="*/ 381980 h 381980"/>
              <a:gd name="connsiteX4" fmla="*/ 94 w 244066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980 h 381980"/>
              <a:gd name="connsiteX1" fmla="*/ 36763 w 243972"/>
              <a:gd name="connsiteY1" fmla="*/ 0 h 381980"/>
              <a:gd name="connsiteX2" fmla="*/ 243972 w 243972"/>
              <a:gd name="connsiteY2" fmla="*/ 381000 h 381980"/>
              <a:gd name="connsiteX3" fmla="*/ 0 w 243972"/>
              <a:gd name="connsiteY3" fmla="*/ 381980 h 381980"/>
              <a:gd name="connsiteX4" fmla="*/ 0 w 243972"/>
              <a:gd name="connsiteY4" fmla="*/ 980 h 381980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3276"/>
              <a:gd name="connsiteX1" fmla="*/ 36763 w 243972"/>
              <a:gd name="connsiteY1" fmla="*/ 105 h 383276"/>
              <a:gd name="connsiteX2" fmla="*/ 243972 w 243972"/>
              <a:gd name="connsiteY2" fmla="*/ 383276 h 383276"/>
              <a:gd name="connsiteX3" fmla="*/ 0 w 243972"/>
              <a:gd name="connsiteY3" fmla="*/ 382085 h 383276"/>
              <a:gd name="connsiteX4" fmla="*/ 0 w 243972"/>
              <a:gd name="connsiteY4" fmla="*/ 0 h 383276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2085"/>
              <a:gd name="connsiteX1" fmla="*/ 36763 w 243972"/>
              <a:gd name="connsiteY1" fmla="*/ 105 h 382085"/>
              <a:gd name="connsiteX2" fmla="*/ 243972 w 243972"/>
              <a:gd name="connsiteY2" fmla="*/ 381105 h 382085"/>
              <a:gd name="connsiteX3" fmla="*/ 0 w 243972"/>
              <a:gd name="connsiteY3" fmla="*/ 382085 h 382085"/>
              <a:gd name="connsiteX4" fmla="*/ 0 w 243972"/>
              <a:gd name="connsiteY4" fmla="*/ 0 h 382085"/>
              <a:gd name="connsiteX0" fmla="*/ 0 w 243972"/>
              <a:gd name="connsiteY0" fmla="*/ 0 h 381105"/>
              <a:gd name="connsiteX1" fmla="*/ 36763 w 243972"/>
              <a:gd name="connsiteY1" fmla="*/ 105 h 381105"/>
              <a:gd name="connsiteX2" fmla="*/ 243972 w 243972"/>
              <a:gd name="connsiteY2" fmla="*/ 381105 h 381105"/>
              <a:gd name="connsiteX3" fmla="*/ 0 w 243972"/>
              <a:gd name="connsiteY3" fmla="*/ 381000 h 381105"/>
              <a:gd name="connsiteX4" fmla="*/ 0 w 243972"/>
              <a:gd name="connsiteY4" fmla="*/ 0 h 381105"/>
              <a:gd name="connsiteX0" fmla="*/ 0 w 241956"/>
              <a:gd name="connsiteY0" fmla="*/ 0 h 381105"/>
              <a:gd name="connsiteX1" fmla="*/ 36763 w 241956"/>
              <a:gd name="connsiteY1" fmla="*/ 105 h 381105"/>
              <a:gd name="connsiteX2" fmla="*/ 241956 w 241956"/>
              <a:gd name="connsiteY2" fmla="*/ 381105 h 381105"/>
              <a:gd name="connsiteX3" fmla="*/ 0 w 241956"/>
              <a:gd name="connsiteY3" fmla="*/ 381000 h 381105"/>
              <a:gd name="connsiteX4" fmla="*/ 0 w 241956"/>
              <a:gd name="connsiteY4" fmla="*/ 0 h 381105"/>
              <a:gd name="connsiteX0" fmla="*/ 0 w 241956"/>
              <a:gd name="connsiteY0" fmla="*/ 231 h 381336"/>
              <a:gd name="connsiteX1" fmla="*/ 37099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0 w 241956"/>
              <a:gd name="connsiteY3" fmla="*/ 381231 h 381336"/>
              <a:gd name="connsiteX4" fmla="*/ 0 w 241956"/>
              <a:gd name="connsiteY4" fmla="*/ 231 h 381336"/>
              <a:gd name="connsiteX0" fmla="*/ 0 w 241956"/>
              <a:gd name="connsiteY0" fmla="*/ 231 h 381336"/>
              <a:gd name="connsiteX1" fmla="*/ 41468 w 241956"/>
              <a:gd name="connsiteY1" fmla="*/ 0 h 381336"/>
              <a:gd name="connsiteX2" fmla="*/ 241956 w 241956"/>
              <a:gd name="connsiteY2" fmla="*/ 381336 h 381336"/>
              <a:gd name="connsiteX3" fmla="*/ 22311 w 241956"/>
              <a:gd name="connsiteY3" fmla="*/ 380776 h 381336"/>
              <a:gd name="connsiteX4" fmla="*/ 0 w 241956"/>
              <a:gd name="connsiteY4" fmla="*/ 231 h 381336"/>
              <a:gd name="connsiteX0" fmla="*/ 0 w 241956"/>
              <a:gd name="connsiteY0" fmla="*/ 231 h 381687"/>
              <a:gd name="connsiteX1" fmla="*/ 41468 w 241956"/>
              <a:gd name="connsiteY1" fmla="*/ 0 h 381687"/>
              <a:gd name="connsiteX2" fmla="*/ 241956 w 241956"/>
              <a:gd name="connsiteY2" fmla="*/ 381336 h 381687"/>
              <a:gd name="connsiteX3" fmla="*/ 21400 w 241956"/>
              <a:gd name="connsiteY3" fmla="*/ 381687 h 381687"/>
              <a:gd name="connsiteX4" fmla="*/ 0 w 2419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  <a:gd name="connsiteX0" fmla="*/ 0 w 220556"/>
              <a:gd name="connsiteY0" fmla="*/ 231 h 381687"/>
              <a:gd name="connsiteX1" fmla="*/ 20068 w 220556"/>
              <a:gd name="connsiteY1" fmla="*/ 0 h 381687"/>
              <a:gd name="connsiteX2" fmla="*/ 220556 w 220556"/>
              <a:gd name="connsiteY2" fmla="*/ 381336 h 381687"/>
              <a:gd name="connsiteX3" fmla="*/ 0 w 220556"/>
              <a:gd name="connsiteY3" fmla="*/ 381687 h 381687"/>
              <a:gd name="connsiteX4" fmla="*/ 0 w 220556"/>
              <a:gd name="connsiteY4" fmla="*/ 231 h 381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56" h="381687">
                <a:moveTo>
                  <a:pt x="0" y="231"/>
                </a:moveTo>
                <a:lnTo>
                  <a:pt x="20068" y="0"/>
                </a:lnTo>
                <a:lnTo>
                  <a:pt x="220556" y="381336"/>
                </a:lnTo>
                <a:lnTo>
                  <a:pt x="0" y="381687"/>
                </a:lnTo>
                <a:lnTo>
                  <a:pt x="0" y="231"/>
                </a:lnTo>
                <a:close/>
              </a:path>
            </a:pathLst>
          </a:custGeom>
          <a:solidFill>
            <a:srgbClr val="5146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kern="1200" dirty="0" smtClean="0">
                <a:solidFill>
                  <a:schemeClr val="tx2"/>
                </a:solidFill>
              </a:rPr>
              <a:t>            </a:t>
            </a:r>
            <a:endParaRPr lang="en-US" sz="2400" kern="1200" dirty="0">
              <a:solidFill>
                <a:schemeClr val="tx2"/>
              </a:solidFill>
            </a:endParaRPr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872565" y="2033933"/>
            <a:ext cx="2946400" cy="39604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8087783" y="2033933"/>
            <a:ext cx="2946400" cy="396046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9" name="Date Placeholder 11"/>
          <p:cNvSpPr>
            <a:spLocks noGrp="1"/>
          </p:cNvSpPr>
          <p:nvPr>
            <p:ph type="dt" sz="half" idx="17"/>
          </p:nvPr>
        </p:nvSpPr>
        <p:spPr>
          <a:xfrm>
            <a:off x="3406559" y="6436626"/>
            <a:ext cx="1133856" cy="224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4DE7821-82FA-5D47-A338-FEE7FB12F249}" type="datetime1">
              <a:rPr lang="en-US" smtClean="0"/>
              <a:pPr/>
              <a:t>9/19/2021</a:t>
            </a:fld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1482270" y="2031618"/>
            <a:ext cx="3118087" cy="393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67" b="0">
                <a:solidFill>
                  <a:srgbClr val="FFFFFF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1247556" y="2405288"/>
            <a:ext cx="3352800" cy="3589112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>
              <a:buClrTx/>
              <a:defRPr lang="en-US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470460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470459" y="1195843"/>
            <a:ext cx="9573684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rgbClr val="FFFFFF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sp>
        <p:nvSpPr>
          <p:cNvPr id="27" name="Footer Placeholder 7"/>
          <p:cNvSpPr>
            <a:spLocks noGrp="1"/>
          </p:cNvSpPr>
          <p:nvPr>
            <p:ph type="ftr" sz="quarter" idx="11"/>
          </p:nvPr>
        </p:nvSpPr>
        <p:spPr bwMode="gray">
          <a:xfrm>
            <a:off x="4658998" y="6376318"/>
            <a:ext cx="6412461" cy="3219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Presentation or Section Title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Slide Number Placeholder 8"/>
          <p:cNvSpPr>
            <a:spLocks noGrp="1"/>
          </p:cNvSpPr>
          <p:nvPr>
            <p:ph type="sldNum" sz="quarter" idx="12"/>
          </p:nvPr>
        </p:nvSpPr>
        <p:spPr bwMode="gray">
          <a:xfrm>
            <a:off x="11074399" y="6376319"/>
            <a:ext cx="462327" cy="3083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558541-60C9-42A2-8392-FF12533A6B7A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1" y="6356491"/>
            <a:ext cx="2286685" cy="3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51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1"/>
          <p:cNvSpPr>
            <a:spLocks noGrp="1"/>
          </p:cNvSpPr>
          <p:nvPr>
            <p:ph type="dt" sz="half" idx="14"/>
          </p:nvPr>
        </p:nvSpPr>
        <p:spPr>
          <a:xfrm>
            <a:off x="3133344" y="6436626"/>
            <a:ext cx="1133856" cy="224367"/>
          </a:xfrm>
          <a:prstGeom prst="rect">
            <a:avLst/>
          </a:prstGeom>
        </p:spPr>
        <p:txBody>
          <a:bodyPr/>
          <a:lstStyle/>
          <a:p>
            <a:fld id="{6E460D88-FDEE-654D-9AC4-EB2542DECCF3}" type="datetime1">
              <a:rPr lang="en-US" smtClean="0"/>
              <a:t>9/19/2021</a:t>
            </a:fld>
            <a:endParaRPr lang="en-US" dirty="0"/>
          </a:p>
        </p:txBody>
      </p:sp>
      <p:sp>
        <p:nvSpPr>
          <p:cNvPr id="15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4162659" y="6374244"/>
            <a:ext cx="6908800" cy="30835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605F62"/>
                </a:solidFill>
              </a:rPr>
              <a:t>Presentation or Section Title</a:t>
            </a:r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6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11074399" y="6374245"/>
            <a:ext cx="462327" cy="308355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464743" y="1195843"/>
            <a:ext cx="9573684" cy="609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667" spc="-107" baseline="0">
                <a:solidFill>
                  <a:schemeClr val="accent2"/>
                </a:solidFill>
              </a:defRPr>
            </a:lvl1pPr>
            <a:lvl2pPr marL="275160" indent="0">
              <a:buNone/>
              <a:defRPr/>
            </a:lvl2pPr>
            <a:lvl3pPr marL="609585" indent="0">
              <a:buNone/>
              <a:defRPr/>
            </a:lvl3pPr>
            <a:lvl4pPr marL="842412" indent="0">
              <a:buNone/>
              <a:defRPr/>
            </a:lvl4pPr>
            <a:lvl5pPr marL="1073123" indent="0">
              <a:buNone/>
              <a:defRPr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1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1467472" y="168284"/>
            <a:ext cx="9546576" cy="1016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243479" y="2033045"/>
            <a:ext cx="9800452" cy="3971939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399" y="6382712"/>
            <a:ext cx="462327" cy="30835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867">
                <a:solidFill>
                  <a:schemeClr val="accent2"/>
                </a:solidFill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PPT-RGB-Shapes1.ai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264" y="507101"/>
            <a:ext cx="2096163" cy="7329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17" y="6328494"/>
            <a:ext cx="2384508" cy="45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609585" rtl="0" eaLnBrk="1" latinLnBrk="0" hangingPunct="1">
        <a:lnSpc>
          <a:spcPct val="90000"/>
        </a:lnSpc>
        <a:spcBef>
          <a:spcPct val="0"/>
        </a:spcBef>
        <a:buNone/>
        <a:tabLst/>
        <a:defRPr sz="3733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2828" indent="-232828" algn="l" defTabSz="609585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537620" indent="-304792" algn="l" defTabSz="609585" rtl="0" eaLnBrk="1" latinLnBrk="0" hangingPunct="1">
        <a:spcBef>
          <a:spcPct val="20000"/>
        </a:spcBef>
        <a:buSzPct val="80000"/>
        <a:buFont typeface="Lucida Grande"/>
        <a:buChar char="-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840296" indent="-232828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145089" indent="-234945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367332" indent="-222245" algn="l" defTabSz="609585" rtl="0" eaLnBrk="1" latinLnBrk="0" hangingPunct="1">
        <a:spcBef>
          <a:spcPct val="20000"/>
        </a:spcBef>
        <a:buFont typeface="Arial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down.org/yihui/rmarkdown/" TargetMode="External"/><Relationship Id="rId2" Type="http://schemas.openxmlformats.org/officeDocument/2006/relationships/hyperlink" Target="https://bookdown.org/yihui/rmarkdown-cookbook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rmarkdown.rstudio.com/lesson-1.html" TargetMode="External"/><Relationship Id="rId4" Type="http://schemas.openxmlformats.org/officeDocument/2006/relationships/hyperlink" Target="https://www.rstudio.com/resources/cheatsheets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 </a:t>
            </a:r>
            <a:r>
              <a:rPr lang="en-US" dirty="0" smtClean="0"/>
              <a:t>Markdown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56" y="3993686"/>
            <a:ext cx="8966819" cy="2188749"/>
          </a:xfrm>
        </p:spPr>
        <p:txBody>
          <a:bodyPr/>
          <a:lstStyle/>
          <a:p>
            <a:r>
              <a:rPr lang="en-US" b="1" dirty="0" smtClean="0"/>
              <a:t>John </a:t>
            </a:r>
            <a:r>
              <a:rPr lang="en-US" b="1" dirty="0" smtClean="0"/>
              <a:t>Stephen</a:t>
            </a:r>
          </a:p>
          <a:p>
            <a:r>
              <a:rPr lang="en-US" dirty="0" smtClean="0"/>
              <a:t>Statistical Analyst</a:t>
            </a:r>
          </a:p>
          <a:p>
            <a:r>
              <a:rPr lang="en-US" dirty="0" smtClean="0"/>
              <a:t>Department of Preventive Medicine</a:t>
            </a:r>
            <a:endParaRPr lang="en-US" dirty="0"/>
          </a:p>
          <a:p>
            <a:r>
              <a:rPr lang="en-US" dirty="0" smtClean="0"/>
              <a:t>9/21/2021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4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“Chunks”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41" y="2035613"/>
            <a:ext cx="6619270" cy="3968748"/>
          </a:xfrm>
        </p:spPr>
        <p:txBody>
          <a:bodyPr/>
          <a:lstStyle/>
          <a:p>
            <a:r>
              <a:rPr lang="en-US" dirty="0" smtClean="0"/>
              <a:t>Multiple ways to insert an r chunk</a:t>
            </a:r>
          </a:p>
          <a:p>
            <a:pPr lvl="1"/>
            <a:r>
              <a:rPr lang="en-US" dirty="0" smtClean="0"/>
              <a:t>Use icon on toolbar</a:t>
            </a:r>
          </a:p>
          <a:p>
            <a:pPr lvl="1"/>
            <a:r>
              <a:rPr lang="en-US" dirty="0" smtClean="0"/>
              <a:t>Type manually with starting with </a:t>
            </a:r>
            <a:r>
              <a:rPr lang="en-US" b="1" dirty="0" smtClean="0"/>
              <a:t>```{</a:t>
            </a:r>
            <a:r>
              <a:rPr lang="en-US" b="1" dirty="0"/>
              <a:t>r}</a:t>
            </a:r>
            <a:r>
              <a:rPr lang="en-US" dirty="0"/>
              <a:t> and </a:t>
            </a:r>
            <a:r>
              <a:rPr lang="en-US" dirty="0" smtClean="0"/>
              <a:t>ending </a:t>
            </a:r>
            <a:r>
              <a:rPr lang="en-US" dirty="0"/>
              <a:t>with </a:t>
            </a:r>
            <a:r>
              <a:rPr lang="en-US" b="1" dirty="0" smtClean="0"/>
              <a:t>```</a:t>
            </a:r>
          </a:p>
          <a:p>
            <a:pPr lvl="1"/>
            <a:r>
              <a:rPr lang="en-US" dirty="0" smtClean="0"/>
              <a:t>Windows hotkey: Ctrl + Alt + </a:t>
            </a:r>
            <a:r>
              <a:rPr lang="en-US" dirty="0" err="1" smtClean="0"/>
              <a:t>i</a:t>
            </a:r>
            <a:endParaRPr lang="en-US" dirty="0" smtClean="0"/>
          </a:p>
          <a:p>
            <a:pPr lvl="1"/>
            <a:r>
              <a:rPr lang="en-US" dirty="0" smtClean="0"/>
              <a:t>Mac hotkey: </a:t>
            </a:r>
            <a:r>
              <a:rPr lang="en-US" dirty="0"/>
              <a:t>Ctrl</a:t>
            </a:r>
            <a:r>
              <a:rPr lang="en-US" dirty="0" smtClean="0"/>
              <a:t> + Option + </a:t>
            </a:r>
            <a:r>
              <a:rPr lang="en-US" dirty="0" err="1" smtClean="0"/>
              <a:t>i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9441" y="2224900"/>
            <a:ext cx="2663877" cy="27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5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“Chunks</a:t>
            </a:r>
            <a:r>
              <a:rPr lang="en-US" dirty="0" smtClean="0"/>
              <a:t>”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Chunks can contain a name, and several options</a:t>
            </a:r>
          </a:p>
          <a:p>
            <a:r>
              <a:rPr lang="en-US" dirty="0" smtClean="0"/>
              <a:t>If chunk names are used, they need to be </a:t>
            </a:r>
            <a:r>
              <a:rPr lang="en-US" dirty="0" smtClean="0"/>
              <a:t>unique</a:t>
            </a:r>
          </a:p>
          <a:p>
            <a:r>
              <a:rPr lang="en-US" dirty="0" smtClean="0"/>
              <a:t>Use commas to separate options (if used)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40" y="4875824"/>
            <a:ext cx="5286375" cy="476250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5400000">
            <a:off x="2693843" y="4165630"/>
            <a:ext cx="259772" cy="1148195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5400000">
            <a:off x="4723503" y="3497388"/>
            <a:ext cx="259772" cy="251293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64742" y="3951337"/>
            <a:ext cx="2336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Chunk name (optional)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51609" y="3951337"/>
            <a:ext cx="2035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Option(s) (optional)</a:t>
            </a:r>
            <a:endParaRPr lang="en-US" dirty="0"/>
          </a:p>
        </p:txBody>
      </p:sp>
      <p:cxnSp>
        <p:nvCxnSpPr>
          <p:cNvPr id="16" name="Straight Connector 15"/>
          <p:cNvCxnSpPr>
            <a:stCxn id="13" idx="2"/>
            <a:endCxn id="11" idx="1"/>
          </p:cNvCxnSpPr>
          <p:nvPr/>
        </p:nvCxnSpPr>
        <p:spPr>
          <a:xfrm>
            <a:off x="2632979" y="4320669"/>
            <a:ext cx="190750" cy="289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  <a:endCxn id="12" idx="1"/>
          </p:cNvCxnSpPr>
          <p:nvPr/>
        </p:nvCxnSpPr>
        <p:spPr>
          <a:xfrm flipH="1">
            <a:off x="4853389" y="4320669"/>
            <a:ext cx="116063" cy="303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09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“Chunk”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chunk options:</a:t>
            </a:r>
          </a:p>
          <a:p>
            <a:pPr>
              <a:tabLst>
                <a:tab pos="1600200" algn="l"/>
              </a:tabLst>
            </a:pPr>
            <a:endParaRPr lang="en-US" dirty="0" smtClean="0"/>
          </a:p>
          <a:p>
            <a:pPr>
              <a:tabLst>
                <a:tab pos="1600200" algn="l"/>
                <a:tab pos="3090863" algn="l"/>
              </a:tabLst>
            </a:pPr>
            <a:r>
              <a:rPr lang="en-US" b="1" dirty="0" smtClean="0"/>
              <a:t>Option:	Default:	Effect:</a:t>
            </a:r>
          </a:p>
          <a:p>
            <a:pPr>
              <a:tabLst>
                <a:tab pos="1600200" algn="l"/>
                <a:tab pos="3090863" algn="l"/>
              </a:tabLst>
            </a:pPr>
            <a:r>
              <a:rPr lang="en-US" dirty="0" err="1" smtClean="0"/>
              <a:t>eval</a:t>
            </a:r>
            <a:r>
              <a:rPr lang="en-US" dirty="0"/>
              <a:t>	</a:t>
            </a:r>
            <a:r>
              <a:rPr lang="en-US" dirty="0" smtClean="0"/>
              <a:t>TRUE	</a:t>
            </a:r>
            <a:r>
              <a:rPr lang="en-US" dirty="0" smtClean="0"/>
              <a:t>Runs code in chunk</a:t>
            </a:r>
            <a:endParaRPr lang="en-US" dirty="0" smtClean="0"/>
          </a:p>
          <a:p>
            <a:pPr>
              <a:tabLst>
                <a:tab pos="1600200" algn="l"/>
                <a:tab pos="3090863" algn="l"/>
              </a:tabLst>
            </a:pPr>
            <a:r>
              <a:rPr lang="en-US" dirty="0" smtClean="0"/>
              <a:t>include	TRUE	Shows or hides R code and results in output</a:t>
            </a:r>
          </a:p>
          <a:p>
            <a:pPr>
              <a:tabLst>
                <a:tab pos="1600200" algn="l"/>
                <a:tab pos="3090863" algn="l"/>
              </a:tabLst>
            </a:pPr>
            <a:r>
              <a:rPr lang="en-US" dirty="0" smtClean="0"/>
              <a:t>echo	TRUE	Shows or hides R code in output</a:t>
            </a:r>
          </a:p>
          <a:p>
            <a:pPr>
              <a:tabLst>
                <a:tab pos="1600200" algn="l"/>
                <a:tab pos="3090863" algn="l"/>
              </a:tabLst>
            </a:pPr>
            <a:r>
              <a:rPr lang="en-US" dirty="0" smtClean="0"/>
              <a:t>error	FALSE	Controls whether R stops on error</a:t>
            </a:r>
          </a:p>
          <a:p>
            <a:pPr>
              <a:tabLst>
                <a:tab pos="1600200" algn="l"/>
                <a:tab pos="3090863" algn="l"/>
              </a:tabLst>
            </a:pPr>
            <a:r>
              <a:rPr lang="en-US" dirty="0" smtClean="0"/>
              <a:t>warning	TRUE	Displays warning</a:t>
            </a:r>
          </a:p>
          <a:p>
            <a:pPr>
              <a:tabLst>
                <a:tab pos="1600200" algn="l"/>
                <a:tab pos="3090863" algn="l"/>
              </a:tabLst>
            </a:pPr>
            <a:r>
              <a:rPr lang="en-US" dirty="0" smtClean="0"/>
              <a:t>message	TRUE	Displays message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0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default options for chunks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39" y="1964267"/>
            <a:ext cx="9796587" cy="1413933"/>
          </a:xfrm>
        </p:spPr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err="1" smtClean="0"/>
              <a:t>opts_chunk$set</a:t>
            </a:r>
            <a:r>
              <a:rPr lang="en-US" dirty="0" smtClean="0"/>
              <a:t> function to set default chunk options for your </a:t>
            </a:r>
            <a:r>
              <a:rPr lang="en-US" dirty="0" smtClean="0"/>
              <a:t>document</a:t>
            </a:r>
            <a:endParaRPr lang="en-US" dirty="0" smtClean="0"/>
          </a:p>
          <a:p>
            <a:r>
              <a:rPr lang="en-US" dirty="0" smtClean="0"/>
              <a:t>You can still change these options </a:t>
            </a:r>
            <a:r>
              <a:rPr lang="en-US" dirty="0" smtClean="0"/>
              <a:t>later in the document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22468" y="3810973"/>
            <a:ext cx="2916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Will display R code in output.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14733" y="4586188"/>
            <a:ext cx="416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Will display R code, suppress warnings, and </a:t>
            </a:r>
            <a:r>
              <a:rPr lang="en-US" dirty="0" smtClean="0"/>
              <a:t>suppress messages </a:t>
            </a:r>
            <a:r>
              <a:rPr lang="en-US" dirty="0" smtClean="0"/>
              <a:t>in output.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950" y="3810973"/>
            <a:ext cx="3502439" cy="3749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950" y="4688871"/>
            <a:ext cx="62865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Inline R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40" y="2035613"/>
            <a:ext cx="9796587" cy="2472554"/>
          </a:xfrm>
        </p:spPr>
        <p:txBody>
          <a:bodyPr/>
          <a:lstStyle/>
          <a:p>
            <a:r>
              <a:rPr lang="en-US" dirty="0" smtClean="0"/>
              <a:t>Inline code lets you evaluate R code without a chunk.</a:t>
            </a:r>
          </a:p>
          <a:p>
            <a:r>
              <a:rPr lang="en-US" dirty="0" smtClean="0"/>
              <a:t>The results will then be displayed with the text.</a:t>
            </a:r>
          </a:p>
          <a:p>
            <a:r>
              <a:rPr lang="en-US" dirty="0" smtClean="0"/>
              <a:t>Inline code will display the results, but not the code.</a:t>
            </a:r>
          </a:p>
          <a:p>
            <a:r>
              <a:rPr lang="en-US" dirty="0" smtClean="0"/>
              <a:t>Cannot use chunk options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Starts with </a:t>
            </a:r>
            <a:r>
              <a:rPr lang="en-US" b="1" dirty="0" smtClean="0"/>
              <a:t>`r</a:t>
            </a:r>
          </a:p>
          <a:p>
            <a:r>
              <a:rPr lang="en-US" dirty="0" smtClean="0"/>
              <a:t>Ends with </a:t>
            </a:r>
            <a:r>
              <a:rPr lang="en-US" b="1" dirty="0" smtClean="0"/>
              <a:t>`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40" y="4828656"/>
            <a:ext cx="8201025" cy="609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41840" y="439551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Code: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41840" y="5470421"/>
            <a:ext cx="84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Result: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9073"/>
          <a:stretch/>
        </p:blipFill>
        <p:spPr>
          <a:xfrm>
            <a:off x="1241840" y="5871918"/>
            <a:ext cx="9172575" cy="50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3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Markdown </a:t>
            </a:r>
            <a:r>
              <a:rPr lang="en-US" dirty="0" smtClean="0"/>
              <a:t>syntax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5239" y="2032810"/>
            <a:ext cx="963762" cy="49555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Code: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>
          <a:xfrm>
            <a:off x="6261111" y="2032810"/>
            <a:ext cx="4777316" cy="70192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Output: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525" y="2655174"/>
            <a:ext cx="4939216" cy="30995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15491"/>
          <a:stretch/>
        </p:blipFill>
        <p:spPr>
          <a:xfrm>
            <a:off x="6163903" y="2652372"/>
            <a:ext cx="5372823" cy="301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Markdown </a:t>
            </a:r>
            <a:r>
              <a:rPr lang="en-US" dirty="0" smtClean="0"/>
              <a:t>syntax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3169" y="2764331"/>
            <a:ext cx="1154224" cy="504386"/>
          </a:xfrm>
        </p:spPr>
        <p:txBody>
          <a:bodyPr/>
          <a:lstStyle/>
          <a:p>
            <a:r>
              <a:rPr lang="en-US" b="1" dirty="0" smtClean="0"/>
              <a:t>Code: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7"/>
          </p:nvPr>
        </p:nvSpPr>
        <p:spPr>
          <a:xfrm>
            <a:off x="1933170" y="4616051"/>
            <a:ext cx="1332024" cy="507191"/>
          </a:xfrm>
        </p:spPr>
        <p:txBody>
          <a:bodyPr/>
          <a:lstStyle/>
          <a:p>
            <a:r>
              <a:rPr lang="en-US" b="1" dirty="0" smtClean="0"/>
              <a:t>Output:</a:t>
            </a:r>
            <a:endParaRPr lang="en-U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72" y="2208818"/>
            <a:ext cx="6486525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2472" y="4136619"/>
            <a:ext cx="4682595" cy="189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40" y="2035613"/>
            <a:ext cx="9796587" cy="1698187"/>
          </a:xfrm>
        </p:spPr>
        <p:txBody>
          <a:bodyPr/>
          <a:lstStyle/>
          <a:p>
            <a:r>
              <a:rPr lang="en-US" dirty="0" smtClean="0"/>
              <a:t>Create a table of contents by specifying it in the YAML header</a:t>
            </a:r>
          </a:p>
          <a:p>
            <a:r>
              <a:rPr lang="en-US" dirty="0" smtClean="0"/>
              <a:t>R Markdown will populate your table of contents with your headers that are in your document</a:t>
            </a:r>
          </a:p>
          <a:p>
            <a:pPr lvl="1"/>
            <a:r>
              <a:rPr lang="en-US" dirty="0" smtClean="0"/>
              <a:t>(Text that starts with #’s)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04" y="4216516"/>
            <a:ext cx="3155412" cy="17373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623" y="4216516"/>
            <a:ext cx="3199803" cy="173739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4215" y="3770982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YAML header for HTML output: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838623" y="3758385"/>
            <a:ext cx="2977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YAML header for PDF output: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659" y="4216516"/>
            <a:ext cx="3322976" cy="181359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2659" y="3758385"/>
            <a:ext cx="3162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YAML header for HTML output: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7106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</a:t>
            </a:r>
            <a:r>
              <a:rPr lang="en-US" dirty="0" smtClean="0"/>
              <a:t>contents (cont.)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0"/>
          </p:nvPr>
        </p:nvSpPr>
        <p:spPr>
          <a:xfrm>
            <a:off x="4854920" y="3252667"/>
            <a:ext cx="1503722" cy="393593"/>
          </a:xfrm>
        </p:spPr>
        <p:txBody>
          <a:bodyPr/>
          <a:lstStyle/>
          <a:p>
            <a:r>
              <a:rPr lang="en-US" dirty="0" smtClean="0"/>
              <a:t>PDF output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859" y="3657063"/>
            <a:ext cx="8001000" cy="26955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93234" y="1728974"/>
            <a:ext cx="9827177" cy="148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70" dirty="0" smtClean="0"/>
              <a:t>R Markdown will take headers in your document and create a table of contents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70" dirty="0" smtClean="0"/>
              <a:t>Table of contents will nest headings based on the number of hash marks (#)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70" dirty="0" smtClean="0"/>
          </a:p>
          <a:p>
            <a:endParaRPr lang="en-US" sz="2270" dirty="0"/>
          </a:p>
        </p:txBody>
      </p:sp>
      <p:sp>
        <p:nvSpPr>
          <p:cNvPr id="15" name="TextBox 14"/>
          <p:cNvSpPr txBox="1"/>
          <p:nvPr/>
        </p:nvSpPr>
        <p:spPr>
          <a:xfrm>
            <a:off x="444500" y="40386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44500" y="47642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##</a:t>
            </a:r>
            <a:endParaRPr lang="en-US" sz="2400" dirty="0"/>
          </a:p>
        </p:txBody>
      </p:sp>
      <p:cxnSp>
        <p:nvCxnSpPr>
          <p:cNvPr id="18" name="Straight Arrow Connector 17"/>
          <p:cNvCxnSpPr>
            <a:stCxn id="15" idx="3"/>
          </p:cNvCxnSpPr>
          <p:nvPr/>
        </p:nvCxnSpPr>
        <p:spPr>
          <a:xfrm flipV="1">
            <a:off x="783054" y="4269432"/>
            <a:ext cx="1169805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3"/>
          </p:cNvCxnSpPr>
          <p:nvPr/>
        </p:nvCxnSpPr>
        <p:spPr>
          <a:xfrm flipV="1">
            <a:off x="936943" y="4637142"/>
            <a:ext cx="1015916" cy="3578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6" idx="3"/>
          </p:cNvCxnSpPr>
          <p:nvPr/>
        </p:nvCxnSpPr>
        <p:spPr>
          <a:xfrm>
            <a:off x="936943" y="4995040"/>
            <a:ext cx="1015916" cy="2737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</p:cNvCxnSpPr>
          <p:nvPr/>
        </p:nvCxnSpPr>
        <p:spPr>
          <a:xfrm>
            <a:off x="936943" y="4995040"/>
            <a:ext cx="1015916" cy="6123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5" idx="3"/>
          </p:cNvCxnSpPr>
          <p:nvPr/>
        </p:nvCxnSpPr>
        <p:spPr>
          <a:xfrm>
            <a:off x="783054" y="4269433"/>
            <a:ext cx="1287046" cy="17249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3"/>
            <a:endCxn id="11" idx="1"/>
          </p:cNvCxnSpPr>
          <p:nvPr/>
        </p:nvCxnSpPr>
        <p:spPr>
          <a:xfrm>
            <a:off x="783054" y="4269433"/>
            <a:ext cx="1169805" cy="7354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2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tabs (html output)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group output in tabs</a:t>
            </a:r>
          </a:p>
          <a:p>
            <a:r>
              <a:rPr lang="en-US" dirty="0" smtClean="0"/>
              <a:t>Start tab section by entering </a:t>
            </a:r>
            <a:r>
              <a:rPr lang="en-US" b="1" dirty="0" smtClean="0"/>
              <a:t>{.</a:t>
            </a:r>
            <a:r>
              <a:rPr lang="en-US" b="1" dirty="0" err="1" smtClean="0"/>
              <a:t>tabset</a:t>
            </a:r>
            <a:r>
              <a:rPr lang="en-US" b="1" dirty="0" smtClean="0"/>
              <a:t>}</a:t>
            </a:r>
            <a:r>
              <a:rPr lang="en-US" dirty="0" smtClean="0"/>
              <a:t> in parent header</a:t>
            </a:r>
          </a:p>
          <a:p>
            <a:r>
              <a:rPr lang="en-US" dirty="0" smtClean="0"/>
              <a:t>Subsequent sub headers will appear as a tab</a:t>
            </a:r>
          </a:p>
          <a:p>
            <a:r>
              <a:rPr lang="en-US" dirty="0" smtClean="0"/>
              <a:t>Output that is under each sub header will go into corresponding tab</a:t>
            </a:r>
          </a:p>
          <a:p>
            <a:r>
              <a:rPr lang="en-US" dirty="0" smtClean="0"/>
              <a:t>End tabs by entering </a:t>
            </a:r>
            <a:r>
              <a:rPr lang="en-US" b="1" dirty="0" smtClean="0"/>
              <a:t>{ - }</a:t>
            </a:r>
            <a:r>
              <a:rPr lang="en-US" dirty="0" smtClean="0"/>
              <a:t> in a header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660" y="4679541"/>
            <a:ext cx="4351766" cy="13187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58862" b="72064"/>
          <a:stretch/>
        </p:blipFill>
        <p:spPr>
          <a:xfrm>
            <a:off x="1837226" y="4242456"/>
            <a:ext cx="3994070" cy="8652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80252" y="4211773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HTML output: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7226" y="5292276"/>
            <a:ext cx="1829072" cy="6651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2884" y="4211772"/>
            <a:ext cx="88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Start: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6668" y="5292276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End: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09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R Markdown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Markdown syntax </a:t>
            </a:r>
            <a:endParaRPr lang="en-US" dirty="0" smtClean="0"/>
          </a:p>
          <a:p>
            <a:r>
              <a:rPr lang="en-US" dirty="0" smtClean="0"/>
              <a:t>.</a:t>
            </a:r>
            <a:r>
              <a:rPr lang="en-US" dirty="0" err="1" smtClean="0"/>
              <a:t>Rmd</a:t>
            </a:r>
            <a:r>
              <a:rPr lang="en-US" dirty="0" smtClean="0"/>
              <a:t> file extension instead of .R</a:t>
            </a:r>
            <a:endParaRPr lang="en-US" dirty="0" smtClean="0"/>
          </a:p>
          <a:p>
            <a:r>
              <a:rPr lang="en-US" dirty="0" smtClean="0"/>
              <a:t>Supports multiple </a:t>
            </a:r>
            <a:r>
              <a:rPr lang="en-US" dirty="0" smtClean="0"/>
              <a:t>output </a:t>
            </a:r>
            <a:r>
              <a:rPr lang="en-US" dirty="0" smtClean="0"/>
              <a:t>formats (.html, .pdf, Word documents, and others)</a:t>
            </a:r>
          </a:p>
          <a:p>
            <a:r>
              <a:rPr lang="en-US" dirty="0" smtClean="0"/>
              <a:t>Can display R code along with R output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47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R </a:t>
            </a:r>
            <a:r>
              <a:rPr lang="en-US" b="1" dirty="0"/>
              <a:t>Markdown Cookbook</a:t>
            </a:r>
          </a:p>
          <a:p>
            <a:pPr lvl="1"/>
            <a:r>
              <a:rPr lang="en-US" dirty="0">
                <a:hlinkClick r:id="rId2"/>
              </a:rPr>
              <a:t>https://bookdown.org/yihui/rmarkdown-cookbook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b="1" dirty="0" smtClean="0"/>
              <a:t>R </a:t>
            </a:r>
            <a:r>
              <a:rPr lang="en-US" b="1" dirty="0"/>
              <a:t>Markdown: The Definitive </a:t>
            </a:r>
            <a:r>
              <a:rPr lang="en-US" b="1" dirty="0" smtClean="0"/>
              <a:t>Guide</a:t>
            </a:r>
            <a:endParaRPr lang="en-US" b="1" dirty="0"/>
          </a:p>
          <a:p>
            <a:pPr lvl="1"/>
            <a:r>
              <a:rPr lang="en-US" dirty="0">
                <a:hlinkClick r:id="rId3"/>
              </a:rPr>
              <a:t>https://bookdown.org/yihui/rmarkdown</a:t>
            </a:r>
            <a:r>
              <a:rPr lang="en-US" dirty="0" smtClean="0">
                <a:hlinkClick r:id="rId3"/>
              </a:rPr>
              <a:t>/</a:t>
            </a:r>
            <a:endParaRPr lang="en-US" b="1" dirty="0" smtClean="0"/>
          </a:p>
          <a:p>
            <a:r>
              <a:rPr lang="en-US" b="1" dirty="0" smtClean="0"/>
              <a:t>R Studio </a:t>
            </a:r>
            <a:r>
              <a:rPr lang="en-US" b="1" dirty="0" err="1"/>
              <a:t>C</a:t>
            </a:r>
            <a:r>
              <a:rPr lang="en-US" b="1" dirty="0" err="1" smtClean="0"/>
              <a:t>heatsheets</a:t>
            </a:r>
            <a:endParaRPr lang="en-US" b="1" dirty="0" smtClean="0"/>
          </a:p>
          <a:p>
            <a:pPr lvl="1"/>
            <a:r>
              <a:rPr lang="en-US" dirty="0">
                <a:hlinkClick r:id="rId4"/>
              </a:rPr>
              <a:t>https://www.rstudio.com/resources/cheatsheets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b="1" dirty="0" smtClean="0"/>
              <a:t>R Studio R Markdown tutorial</a:t>
            </a:r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rmarkdown.rstudio.com/lesson-1.html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2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we’ll try </a:t>
            </a:r>
            <a:r>
              <a:rPr lang="en-US" dirty="0"/>
              <a:t>creating output with text </a:t>
            </a:r>
            <a:r>
              <a:rPr lang="en-US" dirty="0" smtClean="0"/>
              <a:t>and some </a:t>
            </a:r>
            <a:r>
              <a:rPr lang="en-US" dirty="0"/>
              <a:t>output of R code. </a:t>
            </a:r>
            <a:r>
              <a:rPr lang="en-US" dirty="0" smtClean="0"/>
              <a:t>Use the dataset </a:t>
            </a:r>
            <a:r>
              <a:rPr lang="en-US" b="1" dirty="0" err="1" smtClean="0"/>
              <a:t>mtcars</a:t>
            </a:r>
            <a:r>
              <a:rPr lang="en-US" b="1" dirty="0" smtClean="0"/>
              <a:t> </a:t>
            </a:r>
            <a:r>
              <a:rPr lang="en-US" dirty="0" smtClean="0"/>
              <a:t> for this exercise</a:t>
            </a:r>
            <a:endParaRPr lang="en-US" dirty="0"/>
          </a:p>
          <a:p>
            <a:r>
              <a:rPr lang="en-US" b="1" dirty="0" err="1"/>
              <a:t>m</a:t>
            </a:r>
            <a:r>
              <a:rPr lang="en-US" b="1" dirty="0" err="1" smtClean="0"/>
              <a:t>tcars</a:t>
            </a:r>
            <a:r>
              <a:rPr lang="en-US" dirty="0" smtClean="0"/>
              <a:t> is included with R, so you don’t have to download the dataset</a:t>
            </a:r>
          </a:p>
          <a:p>
            <a:pPr lvl="1"/>
            <a:r>
              <a:rPr lang="en-US" dirty="0" smtClean="0"/>
              <a:t>(Can load </a:t>
            </a:r>
            <a:r>
              <a:rPr lang="en-US" dirty="0"/>
              <a:t>into environment using </a:t>
            </a:r>
            <a:r>
              <a:rPr lang="en-US" b="1" dirty="0" err="1"/>
              <a:t>mtcars</a:t>
            </a:r>
            <a:r>
              <a:rPr lang="en-US" b="1" dirty="0"/>
              <a:t> &lt;- get(data(</a:t>
            </a:r>
            <a:r>
              <a:rPr lang="en-US" b="1" dirty="0" err="1"/>
              <a:t>mtcars</a:t>
            </a:r>
            <a:r>
              <a:rPr lang="en-US" b="1" dirty="0" smtClean="0"/>
              <a:t>))</a:t>
            </a:r>
            <a:r>
              <a:rPr lang="en-US" dirty="0" smtClean="0"/>
              <a:t> )</a:t>
            </a:r>
          </a:p>
          <a:p>
            <a:r>
              <a:rPr lang="en-US" b="1" dirty="0" smtClean="0"/>
              <a:t>Try the following:</a:t>
            </a:r>
          </a:p>
          <a:p>
            <a:pPr lvl="1"/>
            <a:r>
              <a:rPr lang="en-US" dirty="0" smtClean="0"/>
              <a:t>Create an R Markdown file.</a:t>
            </a:r>
          </a:p>
          <a:p>
            <a:pPr lvl="1"/>
            <a:r>
              <a:rPr lang="en-US" dirty="0" smtClean="0"/>
              <a:t>Write R code to look at the first few rows of the </a:t>
            </a:r>
            <a:r>
              <a:rPr lang="en-US" b="1" dirty="0" err="1" smtClean="0"/>
              <a:t>mtcars</a:t>
            </a:r>
            <a:r>
              <a:rPr lang="en-US" dirty="0" smtClean="0"/>
              <a:t> dataset.</a:t>
            </a:r>
          </a:p>
          <a:p>
            <a:pPr lvl="2"/>
            <a:r>
              <a:rPr lang="en-US" dirty="0" smtClean="0"/>
              <a:t>(use </a:t>
            </a:r>
            <a:r>
              <a:rPr lang="en-US" b="1" dirty="0" smtClean="0"/>
              <a:t>head()</a:t>
            </a:r>
            <a:r>
              <a:rPr lang="en-US" dirty="0" smtClean="0"/>
              <a:t> function)</a:t>
            </a:r>
          </a:p>
          <a:p>
            <a:pPr lvl="1"/>
            <a:r>
              <a:rPr lang="en-US" dirty="0" smtClean="0"/>
              <a:t>Try writing some text to accompany your output. Try formatting your markdown text where appropriate.</a:t>
            </a:r>
          </a:p>
          <a:p>
            <a:pPr lvl="1"/>
            <a:r>
              <a:rPr lang="en-US" dirty="0" smtClean="0"/>
              <a:t>Knit your markdown file to html.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9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 we’ll try creating a plot and suppressing the code.</a:t>
            </a:r>
          </a:p>
          <a:p>
            <a:endParaRPr lang="en-US" dirty="0"/>
          </a:p>
          <a:p>
            <a:r>
              <a:rPr lang="en-US" b="1" dirty="0"/>
              <a:t>Try the following:</a:t>
            </a:r>
          </a:p>
          <a:p>
            <a:pPr lvl="1"/>
            <a:r>
              <a:rPr lang="en-US" dirty="0" smtClean="0"/>
              <a:t>Create a few plots looking at any associations that look interesting.</a:t>
            </a:r>
          </a:p>
          <a:p>
            <a:pPr lvl="1"/>
            <a:r>
              <a:rPr lang="en-US" dirty="0" smtClean="0"/>
              <a:t>Try suppressing the code for your plots, so that your report just has plots.</a:t>
            </a:r>
          </a:p>
          <a:p>
            <a:pPr lvl="1"/>
            <a:r>
              <a:rPr lang="en-US" dirty="0" smtClean="0"/>
              <a:t>Also try using inline code to integrate r results into your text.</a:t>
            </a:r>
          </a:p>
          <a:p>
            <a:pPr lvl="2"/>
            <a:r>
              <a:rPr lang="en-US" dirty="0" smtClean="0"/>
              <a:t>(you can look at numbers of rows and columns using </a:t>
            </a:r>
            <a:r>
              <a:rPr lang="en-US" b="1" dirty="0" err="1" smtClean="0"/>
              <a:t>nrow</a:t>
            </a:r>
            <a:r>
              <a:rPr lang="en-US" b="1" dirty="0" smtClean="0"/>
              <a:t>()</a:t>
            </a:r>
            <a:r>
              <a:rPr lang="en-US" dirty="0" smtClean="0"/>
              <a:t> and </a:t>
            </a:r>
            <a:r>
              <a:rPr lang="en-US" b="1" dirty="0" err="1" smtClean="0"/>
              <a:t>ncol</a:t>
            </a:r>
            <a:r>
              <a:rPr lang="en-US" b="1" dirty="0" smtClean="0"/>
              <a:t>()</a:t>
            </a:r>
            <a:r>
              <a:rPr lang="en-US" dirty="0" smtClean="0"/>
              <a:t>). </a:t>
            </a:r>
          </a:p>
          <a:p>
            <a:pPr lvl="1"/>
            <a:r>
              <a:rPr lang="en-US" dirty="0" smtClean="0"/>
              <a:t>Knit to html.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we’ll try creating a pdf document</a:t>
            </a:r>
          </a:p>
          <a:p>
            <a:r>
              <a:rPr lang="en-US" dirty="0" smtClean="0"/>
              <a:t>We’ll also add a table of contents</a:t>
            </a:r>
          </a:p>
          <a:p>
            <a:r>
              <a:rPr lang="en-US" dirty="0" smtClean="0"/>
              <a:t>Note: if Latex is not installed on your computer, you may have </a:t>
            </a:r>
            <a:r>
              <a:rPr lang="en-US" dirty="0"/>
              <a:t>to run </a:t>
            </a:r>
            <a:r>
              <a:rPr lang="en-US" b="1" dirty="0" err="1"/>
              <a:t>tinytex</a:t>
            </a:r>
            <a:r>
              <a:rPr lang="en-US" b="1" dirty="0"/>
              <a:t>::</a:t>
            </a:r>
            <a:r>
              <a:rPr lang="en-US" b="1" dirty="0" err="1"/>
              <a:t>install_tinytex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Try </a:t>
            </a:r>
            <a:r>
              <a:rPr lang="en-US" b="1" dirty="0"/>
              <a:t>the </a:t>
            </a:r>
            <a:r>
              <a:rPr lang="en-US" b="1" dirty="0" smtClean="0"/>
              <a:t>following:</a:t>
            </a:r>
          </a:p>
          <a:p>
            <a:pPr lvl="1"/>
            <a:r>
              <a:rPr lang="en-US" dirty="0" smtClean="0"/>
              <a:t>Create </a:t>
            </a:r>
            <a:r>
              <a:rPr lang="en-US" dirty="0"/>
              <a:t>a few plots looking at any associations that look </a:t>
            </a:r>
            <a:r>
              <a:rPr lang="en-US" dirty="0" smtClean="0"/>
              <a:t>interesting.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sure to create headers for each </a:t>
            </a:r>
            <a:r>
              <a:rPr lang="en-US" dirty="0" smtClean="0"/>
              <a:t>plot. (Using #’s before your text).</a:t>
            </a:r>
          </a:p>
          <a:p>
            <a:pPr lvl="1"/>
            <a:r>
              <a:rPr lang="en-US" dirty="0" smtClean="0"/>
              <a:t>Try </a:t>
            </a:r>
            <a:r>
              <a:rPr lang="en-US" dirty="0"/>
              <a:t>suppressing the code for your plots, so that your report just has plots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Instead </a:t>
            </a:r>
            <a:r>
              <a:rPr lang="en-US" dirty="0"/>
              <a:t>of setting the options in each chunk, set the default to suppress </a:t>
            </a:r>
            <a:r>
              <a:rPr lang="en-US" dirty="0" smtClean="0"/>
              <a:t>code.</a:t>
            </a:r>
          </a:p>
          <a:p>
            <a:pPr lvl="1"/>
            <a:r>
              <a:rPr lang="en-US" dirty="0" smtClean="0"/>
              <a:t>Try adding a table of contents.</a:t>
            </a:r>
          </a:p>
          <a:p>
            <a:pPr lvl="1"/>
            <a:r>
              <a:rPr lang="en-US" dirty="0" smtClean="0"/>
              <a:t>Knit </a:t>
            </a:r>
            <a:r>
              <a:rPr lang="en-US" dirty="0"/>
              <a:t>to pdf.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 </a:t>
            </a:r>
            <a:r>
              <a:rPr lang="en-US" dirty="0"/>
              <a:t>we’ll </a:t>
            </a:r>
            <a:r>
              <a:rPr lang="en-US" dirty="0" smtClean="0"/>
              <a:t>creating a document with tabs</a:t>
            </a:r>
            <a:endParaRPr lang="en-US" dirty="0"/>
          </a:p>
          <a:p>
            <a:r>
              <a:rPr lang="en-US" b="1" dirty="0" smtClean="0"/>
              <a:t>Try </a:t>
            </a:r>
            <a:r>
              <a:rPr lang="en-US" b="1" dirty="0"/>
              <a:t>the following:</a:t>
            </a:r>
          </a:p>
          <a:p>
            <a:pPr lvl="1"/>
            <a:r>
              <a:rPr lang="en-US" dirty="0" smtClean="0"/>
              <a:t>Think of a categorization you may want to use for some of the output you have created so far.</a:t>
            </a:r>
            <a:endParaRPr lang="en-US" dirty="0"/>
          </a:p>
          <a:p>
            <a:pPr lvl="1"/>
            <a:r>
              <a:rPr lang="en-US" dirty="0" smtClean="0"/>
              <a:t>Try creating tabs to categorize the output you have created so far (or create new output). Put them into the appropriate tab.</a:t>
            </a:r>
            <a:endParaRPr lang="en-US" dirty="0"/>
          </a:p>
          <a:p>
            <a:pPr lvl="1"/>
            <a:r>
              <a:rPr lang="en-US" dirty="0"/>
              <a:t>Knit </a:t>
            </a:r>
            <a:r>
              <a:rPr lang="en-US" dirty="0" smtClean="0"/>
              <a:t>to html.</a:t>
            </a:r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0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 Markdown process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3" y="1947277"/>
            <a:ext cx="6872485" cy="3268189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10638" y="5398531"/>
            <a:ext cx="34679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 </a:t>
            </a:r>
            <a:r>
              <a:rPr lang="en-US" sz="1400" dirty="0" smtClean="0"/>
              <a:t>Markdown Cookbook</a:t>
            </a:r>
          </a:p>
          <a:p>
            <a:r>
              <a:rPr lang="en-US" sz="1400" i="1" dirty="0" err="1"/>
              <a:t>Yihui</a:t>
            </a:r>
            <a:r>
              <a:rPr lang="en-US" sz="1400" i="1" dirty="0"/>
              <a:t> </a:t>
            </a:r>
            <a:r>
              <a:rPr lang="en-US" sz="1400" i="1" dirty="0" err="1"/>
              <a:t>Xie</a:t>
            </a:r>
            <a:r>
              <a:rPr lang="en-US" sz="1400" i="1" dirty="0"/>
              <a:t>, Christophe </a:t>
            </a:r>
            <a:r>
              <a:rPr lang="en-US" sz="1400" i="1" dirty="0" err="1"/>
              <a:t>Dervieux</a:t>
            </a:r>
            <a:r>
              <a:rPr lang="en-US" sz="1400" i="1" dirty="0"/>
              <a:t>, Emily </a:t>
            </a:r>
            <a:r>
              <a:rPr lang="en-US" sz="1400" i="1" dirty="0" err="1"/>
              <a:t>Riederer</a:t>
            </a:r>
            <a:endParaRPr lang="en-US" sz="1400" dirty="0"/>
          </a:p>
          <a:p>
            <a:r>
              <a:rPr lang="en-US" sz="1400" i="1" dirty="0" smtClean="0"/>
              <a:t>2021-08-17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97508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b="13451"/>
          <a:stretch/>
        </p:blipFill>
        <p:spPr>
          <a:xfrm>
            <a:off x="3247412" y="1456505"/>
            <a:ext cx="8058150" cy="45670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2715" y="1772809"/>
            <a:ext cx="1658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Header</a:t>
            </a:r>
          </a:p>
          <a:p>
            <a:r>
              <a:rPr lang="en-US" dirty="0" smtClean="0"/>
              <a:t>YAML metadata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1974" y="2685851"/>
            <a:ext cx="2309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“Chunk”</a:t>
            </a:r>
          </a:p>
          <a:p>
            <a:r>
              <a:rPr lang="en-US" dirty="0" smtClean="0"/>
              <a:t>R Code that will be ran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1974" y="4061687"/>
            <a:ext cx="165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Markdown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464743" y="169881"/>
            <a:ext cx="9573685" cy="1016000"/>
          </a:xfrm>
        </p:spPr>
        <p:txBody>
          <a:bodyPr/>
          <a:lstStyle/>
          <a:p>
            <a:r>
              <a:rPr lang="en-US" dirty="0" smtClean="0"/>
              <a:t>Sections of R Markdown file</a:t>
            </a:r>
            <a:endParaRPr lang="en-US" dirty="0"/>
          </a:p>
        </p:txBody>
      </p:sp>
      <p:sp>
        <p:nvSpPr>
          <p:cNvPr id="17" name="Left Brace 16"/>
          <p:cNvSpPr/>
          <p:nvPr/>
        </p:nvSpPr>
        <p:spPr>
          <a:xfrm>
            <a:off x="2923504" y="1772809"/>
            <a:ext cx="323908" cy="764329"/>
          </a:xfrm>
          <a:prstGeom prst="lef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>
            <a:off x="2923504" y="2841144"/>
            <a:ext cx="323908" cy="565843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>
            <a:off x="2923504" y="5357987"/>
            <a:ext cx="323908" cy="565843"/>
          </a:xfrm>
          <a:prstGeom prst="lef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>
            <a:off x="2920775" y="3618157"/>
            <a:ext cx="323908" cy="1533392"/>
          </a:xfrm>
          <a:prstGeom prst="lef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>
            <a:stCxn id="12" idx="3"/>
            <a:endCxn id="19" idx="1"/>
          </p:cNvCxnSpPr>
          <p:nvPr/>
        </p:nvCxnSpPr>
        <p:spPr>
          <a:xfrm>
            <a:off x="2471773" y="3009017"/>
            <a:ext cx="451731" cy="11504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2" idx="3"/>
            <a:endCxn id="20" idx="1"/>
          </p:cNvCxnSpPr>
          <p:nvPr/>
        </p:nvCxnSpPr>
        <p:spPr>
          <a:xfrm>
            <a:off x="2471773" y="3009017"/>
            <a:ext cx="451731" cy="263189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3"/>
            <a:endCxn id="17" idx="1"/>
          </p:cNvCxnSpPr>
          <p:nvPr/>
        </p:nvCxnSpPr>
        <p:spPr>
          <a:xfrm>
            <a:off x="1821695" y="2095975"/>
            <a:ext cx="1101809" cy="5899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3" idx="3"/>
            <a:endCxn id="21" idx="1"/>
          </p:cNvCxnSpPr>
          <p:nvPr/>
        </p:nvCxnSpPr>
        <p:spPr>
          <a:xfrm>
            <a:off x="1818966" y="4246353"/>
            <a:ext cx="1101809" cy="13850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66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new R Markdown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40" y="2035613"/>
            <a:ext cx="3948939" cy="3968748"/>
          </a:xfrm>
        </p:spPr>
        <p:txBody>
          <a:bodyPr/>
          <a:lstStyle/>
          <a:p>
            <a:r>
              <a:rPr lang="en-US" dirty="0" smtClean="0"/>
              <a:t>Can create a new R Markdown file using the file menu</a:t>
            </a:r>
          </a:p>
          <a:p>
            <a:r>
              <a:rPr lang="en-US" dirty="0" smtClean="0"/>
              <a:t>The new R Markdown window lets you choose title of document, format, etc. </a:t>
            </a:r>
          </a:p>
          <a:p>
            <a:pPr lvl="1"/>
            <a:r>
              <a:rPr lang="en-US" dirty="0" smtClean="0"/>
              <a:t>These options get entered into the YAML header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779" y="2035613"/>
            <a:ext cx="6114783" cy="1633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" b="48068"/>
          <a:stretch/>
        </p:blipFill>
        <p:spPr>
          <a:xfrm>
            <a:off x="5190779" y="3899416"/>
            <a:ext cx="5686425" cy="25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8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R Markdown interactively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40" y="2035613"/>
            <a:ext cx="6221483" cy="3968748"/>
          </a:xfrm>
        </p:spPr>
        <p:txBody>
          <a:bodyPr/>
          <a:lstStyle/>
          <a:p>
            <a:r>
              <a:rPr lang="en-US" dirty="0" smtClean="0"/>
              <a:t>Can run the sections of code (“chunks”) interactively before creating your final output</a:t>
            </a:r>
          </a:p>
          <a:p>
            <a:r>
              <a:rPr lang="en-US" dirty="0" smtClean="0"/>
              <a:t>Output is then displayed below chunk</a:t>
            </a:r>
          </a:p>
          <a:p>
            <a:r>
              <a:rPr lang="en-US" dirty="0" smtClean="0"/>
              <a:t>Note: Sometimes your final output won’t look like output created interactively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2521"/>
          <a:stretch/>
        </p:blipFill>
        <p:spPr>
          <a:xfrm>
            <a:off x="7463323" y="5027271"/>
            <a:ext cx="1099003" cy="4625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87079" y="4178642"/>
            <a:ext cx="191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current chunk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687079" y="3763806"/>
            <a:ext cx="238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Run all previous chunks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87079" y="3348970"/>
            <a:ext cx="1536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Chunk options</a:t>
            </a:r>
            <a:endParaRPr lang="en-US" dirty="0"/>
          </a:p>
        </p:txBody>
      </p:sp>
      <p:cxnSp>
        <p:nvCxnSpPr>
          <p:cNvPr id="13" name="Curved Connector 12"/>
          <p:cNvCxnSpPr>
            <a:stCxn id="8" idx="1"/>
            <a:endCxn id="6" idx="0"/>
          </p:cNvCxnSpPr>
          <p:nvPr/>
        </p:nvCxnSpPr>
        <p:spPr>
          <a:xfrm rot="10800000" flipV="1">
            <a:off x="8012825" y="3948471"/>
            <a:ext cx="674254" cy="1078799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9" idx="1"/>
          </p:cNvCxnSpPr>
          <p:nvPr/>
        </p:nvCxnSpPr>
        <p:spPr>
          <a:xfrm rot="10800000" flipV="1">
            <a:off x="7777779" y="3533636"/>
            <a:ext cx="909300" cy="1493634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>
            <a:stCxn id="7" idx="1"/>
          </p:cNvCxnSpPr>
          <p:nvPr/>
        </p:nvCxnSpPr>
        <p:spPr>
          <a:xfrm rot="10800000" flipV="1">
            <a:off x="8272631" y="4363308"/>
            <a:ext cx="414448" cy="663962"/>
          </a:xfrm>
          <a:prstGeom prst="curved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17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“Knitting” R Markdown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R Markdown output is called “knitting” the document</a:t>
            </a:r>
          </a:p>
          <a:p>
            <a:r>
              <a:rPr lang="en-US" dirty="0" smtClean="0"/>
              <a:t>Output is created by</a:t>
            </a:r>
          </a:p>
          <a:p>
            <a:pPr lvl="1"/>
            <a:r>
              <a:rPr lang="en-US" dirty="0" smtClean="0"/>
              <a:t>Clicking on the knit icon on the toolbar</a:t>
            </a:r>
          </a:p>
          <a:p>
            <a:pPr lvl="1"/>
            <a:r>
              <a:rPr lang="en-US" dirty="0" smtClean="0"/>
              <a:t>Or running the following code:</a:t>
            </a:r>
          </a:p>
          <a:p>
            <a:pPr lvl="2"/>
            <a:r>
              <a:rPr lang="en-US" b="1" dirty="0" err="1"/>
              <a:t>r</a:t>
            </a:r>
            <a:r>
              <a:rPr lang="en-US" b="1" dirty="0" err="1" smtClean="0"/>
              <a:t>markdown</a:t>
            </a:r>
            <a:r>
              <a:rPr lang="en-US" b="1" dirty="0" smtClean="0"/>
              <a:t>::render()</a:t>
            </a:r>
          </a:p>
          <a:p>
            <a:pPr lvl="1"/>
            <a:r>
              <a:rPr lang="en-US" dirty="0" smtClean="0"/>
              <a:t>Example of knitting an R Markdown document using code:</a:t>
            </a:r>
          </a:p>
          <a:p>
            <a:pPr lvl="2"/>
            <a:r>
              <a:rPr lang="en-US" b="1" dirty="0" err="1"/>
              <a:t>rmarkdown</a:t>
            </a:r>
            <a:r>
              <a:rPr lang="en-US" b="1" dirty="0"/>
              <a:t>::render(input = 'Exercise_4.Rmd', </a:t>
            </a:r>
            <a:r>
              <a:rPr lang="en-US" b="1" dirty="0" err="1"/>
              <a:t>output_format</a:t>
            </a:r>
            <a:r>
              <a:rPr lang="en-US" b="1" dirty="0"/>
              <a:t> = '</a:t>
            </a:r>
            <a:r>
              <a:rPr lang="en-US" b="1" dirty="0" err="1"/>
              <a:t>html_document</a:t>
            </a:r>
            <a:r>
              <a:rPr lang="en-US" b="1" dirty="0"/>
              <a:t>')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267" y="2655175"/>
            <a:ext cx="2219930" cy="87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Markdown natively supports HTML, PDF, and Microsoft Word formats</a:t>
            </a:r>
          </a:p>
          <a:p>
            <a:r>
              <a:rPr lang="en-US" dirty="0" smtClean="0"/>
              <a:t>You can control your output format:</a:t>
            </a:r>
          </a:p>
          <a:p>
            <a:pPr lvl="1"/>
            <a:r>
              <a:rPr lang="en-US" dirty="0" smtClean="0"/>
              <a:t>Through the wizard when you first create an R Markdown file</a:t>
            </a:r>
          </a:p>
          <a:p>
            <a:pPr lvl="1"/>
            <a:r>
              <a:rPr lang="en-US" dirty="0" smtClean="0"/>
              <a:t>In the YAML header</a:t>
            </a:r>
          </a:p>
          <a:p>
            <a:r>
              <a:rPr lang="en-US" dirty="0" smtClean="0"/>
              <a:t>Note: You need </a:t>
            </a:r>
            <a:r>
              <a:rPr lang="en-US" dirty="0" err="1" smtClean="0"/>
              <a:t>LaTeX</a:t>
            </a:r>
            <a:r>
              <a:rPr lang="en-US" dirty="0" smtClean="0"/>
              <a:t> install to create pdf output.</a:t>
            </a:r>
          </a:p>
          <a:p>
            <a:r>
              <a:rPr lang="en-US" dirty="0" smtClean="0"/>
              <a:t>Can install </a:t>
            </a:r>
            <a:r>
              <a:rPr lang="en-US" dirty="0"/>
              <a:t>with </a:t>
            </a:r>
            <a:r>
              <a:rPr lang="en-US" b="1" dirty="0" err="1"/>
              <a:t>tinytex</a:t>
            </a:r>
            <a:r>
              <a:rPr lang="en-US" b="1" dirty="0"/>
              <a:t>::</a:t>
            </a:r>
            <a:r>
              <a:rPr lang="en-US" b="1" dirty="0" err="1"/>
              <a:t>install_tinytex</a:t>
            </a:r>
            <a:r>
              <a:rPr lang="en-US" b="1" dirty="0"/>
              <a:t>()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40" y="4891233"/>
            <a:ext cx="2768491" cy="11755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053" y="4891233"/>
            <a:ext cx="2887418" cy="1175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192" y="4891233"/>
            <a:ext cx="2714359" cy="1175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“Chunks”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840" y="2035613"/>
            <a:ext cx="9796587" cy="1101287"/>
          </a:xfrm>
        </p:spPr>
        <p:txBody>
          <a:bodyPr/>
          <a:lstStyle/>
          <a:p>
            <a:r>
              <a:rPr lang="en-US" dirty="0"/>
              <a:t>R chunks are sections </a:t>
            </a:r>
            <a:r>
              <a:rPr lang="en-US" dirty="0" smtClean="0"/>
              <a:t>that contain </a:t>
            </a:r>
            <a:r>
              <a:rPr lang="en-US" dirty="0"/>
              <a:t>R code</a:t>
            </a:r>
          </a:p>
          <a:p>
            <a:r>
              <a:rPr lang="en-US" dirty="0"/>
              <a:t>Start with </a:t>
            </a:r>
            <a:r>
              <a:rPr lang="en-US" b="1" dirty="0"/>
              <a:t>```{r}</a:t>
            </a:r>
            <a:r>
              <a:rPr lang="en-US" dirty="0"/>
              <a:t> and ends with </a:t>
            </a:r>
            <a:r>
              <a:rPr lang="en-US" b="1" dirty="0"/>
              <a:t>```</a:t>
            </a:r>
          </a:p>
          <a:p>
            <a:pPr lvl="1"/>
            <a:r>
              <a:rPr lang="en-US" dirty="0"/>
              <a:t>(Note these are back ticks, not single quotes)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29" y="3979176"/>
            <a:ext cx="4362017" cy="1771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28614"/>
          <a:stretch/>
        </p:blipFill>
        <p:spPr>
          <a:xfrm>
            <a:off x="4847792" y="3818711"/>
            <a:ext cx="7029450" cy="22438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2999" y="3488668"/>
            <a:ext cx="918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Code: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65700" y="3507001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HTML output: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0195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7550</TotalTime>
  <Words>1828</Words>
  <Application>Microsoft Office PowerPoint</Application>
  <PresentationFormat>Widescreen</PresentationFormat>
  <Paragraphs>261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Lucida Grande</vt:lpstr>
      <vt:lpstr>1_Office Theme</vt:lpstr>
      <vt:lpstr>R Markdown</vt:lpstr>
      <vt:lpstr>Description of R Markdown</vt:lpstr>
      <vt:lpstr>R Markdown process</vt:lpstr>
      <vt:lpstr>Sections of R Markdown file</vt:lpstr>
      <vt:lpstr>Creating a new R Markdown file</vt:lpstr>
      <vt:lpstr>Running R Markdown interactively</vt:lpstr>
      <vt:lpstr>“Knitting” R Markdown document</vt:lpstr>
      <vt:lpstr>Output formats</vt:lpstr>
      <vt:lpstr>Code “Chunks”</vt:lpstr>
      <vt:lpstr>Code “Chunks” (cont.)</vt:lpstr>
      <vt:lpstr>Code “Chunks” (cont.)</vt:lpstr>
      <vt:lpstr>“Chunk” options</vt:lpstr>
      <vt:lpstr>Setting default options for chunks</vt:lpstr>
      <vt:lpstr>Inline R code</vt:lpstr>
      <vt:lpstr>Markdown syntax</vt:lpstr>
      <vt:lpstr>Markdown syntax (cont.)</vt:lpstr>
      <vt:lpstr>Table of contents</vt:lpstr>
      <vt:lpstr>Table of contents (cont.)</vt:lpstr>
      <vt:lpstr>Creating tabs (html output)</vt:lpstr>
      <vt:lpstr>Additional resources</vt:lpstr>
      <vt:lpstr>Exercise #1</vt:lpstr>
      <vt:lpstr>Exercise #2</vt:lpstr>
      <vt:lpstr>Exercise #3</vt:lpstr>
      <vt:lpstr>Exercise #4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Markdown tutorial</dc:title>
  <dc:creator>John Jason Stephen</dc:creator>
  <cp:lastModifiedBy>John Jason Stephen</cp:lastModifiedBy>
  <cp:revision>139</cp:revision>
  <dcterms:created xsi:type="dcterms:W3CDTF">2021-08-18T21:15:10Z</dcterms:created>
  <dcterms:modified xsi:type="dcterms:W3CDTF">2021-09-21T15:11:51Z</dcterms:modified>
</cp:coreProperties>
</file>