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71" r:id="rId5"/>
    <p:sldId id="272" r:id="rId6"/>
    <p:sldId id="273" r:id="rId7"/>
    <p:sldId id="274" r:id="rId8"/>
    <p:sldId id="270" r:id="rId9"/>
    <p:sldId id="277" r:id="rId10"/>
    <p:sldId id="276" r:id="rId11"/>
    <p:sldId id="275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3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6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1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9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6A6C-D72C-4341-8A0F-13C322F4878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D67E-F6A8-4C22-A025-5678F09F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5" y="1122363"/>
            <a:ext cx="11444288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Navigating the Challenges of the Collaborative Biostatistician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Applied Seminar Series: Panel Edition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59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750888"/>
            <a:ext cx="10677525" cy="531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6. Knowing </a:t>
            </a:r>
            <a:r>
              <a:rPr lang="en-US" sz="2400" dirty="0"/>
              <a:t>what to report to investigators and/or manuscripts. Making sure results and methods are concise but clear, transparent, and interesting. (i.e. preventing unrelated or difficult questions from investigators/reviewers while maintaining transparency on which analyses were performed 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7. Authorship</a:t>
            </a:r>
            <a:endParaRPr lang="en-US" sz="2400" dirty="0"/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tell someone that you should be included as an </a:t>
            </a:r>
            <a:r>
              <a:rPr lang="en-US" dirty="0" smtClean="0"/>
              <a:t>author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Order </a:t>
            </a:r>
            <a:r>
              <a:rPr lang="en-US" dirty="0"/>
              <a:t>of authorship: How to tell someone you should be higher up in the </a:t>
            </a:r>
            <a:r>
              <a:rPr lang="en-US" dirty="0" smtClean="0"/>
              <a:t>order</a:t>
            </a:r>
          </a:p>
          <a:p>
            <a:pPr marL="0" indent="0">
              <a:buNone/>
            </a:pPr>
            <a:r>
              <a:rPr lang="en-US" sz="2400" b="1" dirty="0" smtClean="0"/>
              <a:t>8. How do you react when investigators come with too many research questions/ aims? What is too many in your opinion?</a:t>
            </a:r>
          </a:p>
          <a:p>
            <a:pPr marL="0" indent="0">
              <a:buNone/>
            </a:pPr>
            <a:r>
              <a:rPr lang="en-US" sz="2400" dirty="0" smtClean="0"/>
              <a:t>9. How </a:t>
            </a:r>
            <a:r>
              <a:rPr lang="en-US" sz="2400" dirty="0"/>
              <a:t>do you react when investigators want to pursue significant results or want to perform many post-hoc analyses?</a:t>
            </a:r>
          </a:p>
          <a:p>
            <a:pPr marL="0" indent="0">
              <a:buNone/>
            </a:pPr>
            <a:r>
              <a:rPr lang="en-US" sz="2400" dirty="0" smtClean="0"/>
              <a:t>10. Managing </a:t>
            </a:r>
            <a:r>
              <a:rPr lang="en-US" sz="2400" dirty="0"/>
              <a:t>multiple </a:t>
            </a:r>
            <a:r>
              <a:rPr lang="en-US" sz="2400" dirty="0" smtClean="0"/>
              <a:t>projects: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you choose what to focus </a:t>
            </a:r>
            <a:r>
              <a:rPr lang="en-US" dirty="0" smtClean="0"/>
              <a:t>on?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tell investigators that they have to wait.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7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750888"/>
            <a:ext cx="10677525" cy="531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6. Knowing </a:t>
            </a:r>
            <a:r>
              <a:rPr lang="en-US" sz="2400" dirty="0"/>
              <a:t>what to report to investigators and/or manuscripts. Making sure results and methods are concise but clear, transparent, and interesting. (i.e. preventing unrelated or difficult questions from investigators/reviewers while maintaining transparency on which analyses were performed 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7. Authorship</a:t>
            </a:r>
            <a:endParaRPr lang="en-US" sz="2400" dirty="0"/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tell someone that you should be included as an </a:t>
            </a:r>
            <a:r>
              <a:rPr lang="en-US" dirty="0" smtClean="0"/>
              <a:t>author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Order </a:t>
            </a:r>
            <a:r>
              <a:rPr lang="en-US" dirty="0"/>
              <a:t>of authorship: How to tell someone you should be higher up in the </a:t>
            </a:r>
            <a:r>
              <a:rPr lang="en-US" dirty="0" smtClean="0"/>
              <a:t>order</a:t>
            </a:r>
          </a:p>
          <a:p>
            <a:pPr marL="0" indent="0">
              <a:buNone/>
            </a:pPr>
            <a:r>
              <a:rPr lang="en-US" sz="2400" dirty="0" smtClean="0"/>
              <a:t>8. How do you react when investigators come with too many research questions/ aims? What is too many in your opinion?</a:t>
            </a:r>
          </a:p>
          <a:p>
            <a:pPr marL="0" indent="0">
              <a:buNone/>
            </a:pPr>
            <a:r>
              <a:rPr lang="en-US" sz="2400" b="1" dirty="0" smtClean="0"/>
              <a:t>9. How </a:t>
            </a:r>
            <a:r>
              <a:rPr lang="en-US" sz="2400" b="1" dirty="0"/>
              <a:t>do you react when investigators want to pursue significant results or want to perform many post-hoc analyses?</a:t>
            </a:r>
          </a:p>
          <a:p>
            <a:pPr marL="0" indent="0">
              <a:buNone/>
            </a:pPr>
            <a:r>
              <a:rPr lang="en-US" sz="2400" dirty="0" smtClean="0"/>
              <a:t>10. Managing </a:t>
            </a:r>
            <a:r>
              <a:rPr lang="en-US" sz="2400" dirty="0"/>
              <a:t>multiple </a:t>
            </a:r>
            <a:r>
              <a:rPr lang="en-US" sz="2400" dirty="0" smtClean="0"/>
              <a:t>projects: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you choose what to focus </a:t>
            </a:r>
            <a:r>
              <a:rPr lang="en-US" dirty="0" smtClean="0"/>
              <a:t>on?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tell investigators that they have to wait.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750888"/>
            <a:ext cx="10677525" cy="531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6. Knowing </a:t>
            </a:r>
            <a:r>
              <a:rPr lang="en-US" sz="2400" dirty="0"/>
              <a:t>what to report to investigators and/or manuscripts. Making sure results and methods are concise but clear, transparent, and interesting. (i.e. preventing unrelated or difficult questions from investigators/reviewers while maintaining transparency on which analyses were performed 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7. Authorship</a:t>
            </a:r>
            <a:endParaRPr lang="en-US" sz="2400" dirty="0"/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tell someone that you should be included as an </a:t>
            </a:r>
            <a:r>
              <a:rPr lang="en-US" dirty="0" smtClean="0"/>
              <a:t>author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Order </a:t>
            </a:r>
            <a:r>
              <a:rPr lang="en-US" dirty="0"/>
              <a:t>of authorship: How to tell someone you should be higher up in the </a:t>
            </a:r>
            <a:r>
              <a:rPr lang="en-US" dirty="0" smtClean="0"/>
              <a:t>order</a:t>
            </a:r>
          </a:p>
          <a:p>
            <a:pPr marL="0" indent="0">
              <a:buNone/>
            </a:pPr>
            <a:r>
              <a:rPr lang="en-US" sz="2400" dirty="0" smtClean="0"/>
              <a:t>8. How do you react when investigators come with too many research questions/ aims? What is too many in your opinion?</a:t>
            </a:r>
          </a:p>
          <a:p>
            <a:pPr marL="0" indent="0">
              <a:buNone/>
            </a:pPr>
            <a:r>
              <a:rPr lang="en-US" sz="2400" dirty="0" smtClean="0"/>
              <a:t>9. How </a:t>
            </a:r>
            <a:r>
              <a:rPr lang="en-US" sz="2400" dirty="0"/>
              <a:t>do you react when investigators want to pursue significant results or want to perform many post-hoc analyses?</a:t>
            </a:r>
          </a:p>
          <a:p>
            <a:pPr marL="0" indent="0">
              <a:buNone/>
            </a:pPr>
            <a:r>
              <a:rPr lang="en-US" sz="2400" b="1" dirty="0" smtClean="0"/>
              <a:t>10. Managing </a:t>
            </a:r>
            <a:r>
              <a:rPr lang="en-US" sz="2400" b="1" dirty="0"/>
              <a:t>multiple </a:t>
            </a:r>
            <a:r>
              <a:rPr lang="en-US" sz="2400" b="1" dirty="0" smtClean="0"/>
              <a:t>projects: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How </a:t>
            </a:r>
            <a:r>
              <a:rPr lang="en-US" b="1" dirty="0"/>
              <a:t>do you choose what to focus </a:t>
            </a:r>
            <a:r>
              <a:rPr lang="en-US" b="1" dirty="0" smtClean="0"/>
              <a:t>on?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How </a:t>
            </a:r>
            <a:r>
              <a:rPr lang="en-US" b="1" dirty="0"/>
              <a:t>to tell investigators that they have to wait.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66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76517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SUCCESS! Thank you to our panelists.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52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Panelists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825625"/>
            <a:ext cx="589121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Leah J Welty, </a:t>
            </a:r>
            <a:r>
              <a:rPr lang="en-US" b="1" dirty="0" smtClean="0"/>
              <a:t>PhD </a:t>
            </a:r>
          </a:p>
          <a:p>
            <a:pPr marL="0" indent="0">
              <a:buNone/>
            </a:pPr>
            <a:r>
              <a:rPr lang="en-US" i="1" dirty="0" smtClean="0"/>
              <a:t>Professor </a:t>
            </a:r>
          </a:p>
          <a:p>
            <a:pPr marL="0" indent="0">
              <a:buNone/>
            </a:pPr>
            <a:r>
              <a:rPr lang="en-US" dirty="0"/>
              <a:t>Department of Preventive Medicine</a:t>
            </a:r>
          </a:p>
          <a:p>
            <a:pPr marL="0" indent="0">
              <a:buNone/>
            </a:pPr>
            <a:r>
              <a:rPr lang="en-US" dirty="0"/>
              <a:t>Northwestern University Feinberg School of </a:t>
            </a:r>
            <a:r>
              <a:rPr lang="en-US" dirty="0" smtClean="0"/>
              <a:t>Medicine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Denise </a:t>
            </a:r>
            <a:r>
              <a:rPr lang="en-US" b="1" dirty="0"/>
              <a:t>M </a:t>
            </a:r>
            <a:r>
              <a:rPr lang="en-US" b="1" dirty="0" err="1"/>
              <a:t>Scholtens</a:t>
            </a:r>
            <a:r>
              <a:rPr lang="en-US" b="1" dirty="0"/>
              <a:t>, </a:t>
            </a:r>
            <a:r>
              <a:rPr lang="en-US" b="1" dirty="0" smtClean="0"/>
              <a:t>PhD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i="1" dirty="0" smtClean="0"/>
              <a:t>Professor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Department of Preventive Medicine</a:t>
            </a:r>
          </a:p>
          <a:p>
            <a:pPr marL="0" indent="0">
              <a:buNone/>
            </a:pPr>
            <a:r>
              <a:rPr lang="en-US" dirty="0"/>
              <a:t>Northwestern University Feinberg School of Medicine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61722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Nicola </a:t>
            </a:r>
            <a:r>
              <a:rPr lang="en-US" b="1" dirty="0" err="1"/>
              <a:t>Lancki</a:t>
            </a:r>
            <a:r>
              <a:rPr lang="en-US" b="1" dirty="0"/>
              <a:t>, </a:t>
            </a:r>
            <a:r>
              <a:rPr lang="en-US" b="1" dirty="0" smtClean="0"/>
              <a:t>MPH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i="1" dirty="0" smtClean="0"/>
              <a:t>Senior </a:t>
            </a:r>
            <a:r>
              <a:rPr lang="en-US" i="1" dirty="0"/>
              <a:t>Statistical Analyst </a:t>
            </a:r>
          </a:p>
          <a:p>
            <a:pPr marL="0" indent="0">
              <a:buNone/>
            </a:pPr>
            <a:r>
              <a:rPr lang="en-US" dirty="0"/>
              <a:t>Department of Preventive Medicine</a:t>
            </a:r>
          </a:p>
          <a:p>
            <a:pPr marL="0" indent="0">
              <a:buNone/>
            </a:pPr>
            <a:r>
              <a:rPr lang="en-US" dirty="0"/>
              <a:t>Northwestern University Feinberg School of </a:t>
            </a:r>
            <a:r>
              <a:rPr lang="en-US" dirty="0" smtClean="0"/>
              <a:t>Medicine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David </a:t>
            </a:r>
            <a:r>
              <a:rPr lang="en-US" b="1" dirty="0" err="1"/>
              <a:t>Aaby</a:t>
            </a:r>
            <a:r>
              <a:rPr lang="en-US" b="1" dirty="0"/>
              <a:t>, M.S</a:t>
            </a:r>
            <a:r>
              <a:rPr lang="en-US" b="1" dirty="0" smtClean="0"/>
              <a:t>. </a:t>
            </a:r>
          </a:p>
          <a:p>
            <a:pPr marL="0" indent="0">
              <a:buNone/>
            </a:pPr>
            <a:r>
              <a:rPr lang="en-US" i="1" dirty="0" smtClean="0"/>
              <a:t>Biostatistician 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Biostatistics Collaboration Center</a:t>
            </a:r>
          </a:p>
          <a:p>
            <a:pPr marL="0" indent="0">
              <a:buNone/>
            </a:pPr>
            <a:r>
              <a:rPr lang="en-US" dirty="0"/>
              <a:t>Department of Preventive Medicine, Division of Biostatistics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438"/>
            <a:ext cx="10515600" cy="435133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b="1" dirty="0" smtClean="0"/>
              <a:t> </a:t>
            </a:r>
            <a:r>
              <a:rPr lang="en-US" sz="2400" b="1" dirty="0"/>
              <a:t>Important aspects of a successful relationship between biostatisticians and investigators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to react when you perform multiple analyses for investigators but they never write up the results for publication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Telling </a:t>
            </a:r>
            <a:r>
              <a:rPr lang="en-US" sz="2400" dirty="0"/>
              <a:t>an investigator that you “don’t know” without them losing faith in your expertise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and designating tasks on a project with both a senior biostatistician/ </a:t>
            </a:r>
            <a:r>
              <a:rPr lang="en-US" sz="2400" dirty="0" err="1"/>
              <a:t>biostats</a:t>
            </a:r>
            <a:r>
              <a:rPr lang="en-US" sz="2400" dirty="0"/>
              <a:t> faculty and a statistical analyst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expectations: </a:t>
            </a:r>
            <a:endParaRPr lang="en-US" sz="2400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a practical </a:t>
            </a:r>
            <a:r>
              <a:rPr lang="en-US" dirty="0" smtClean="0"/>
              <a:t>deadline?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Telling </a:t>
            </a:r>
            <a:r>
              <a:rPr lang="en-US" dirty="0"/>
              <a:t>an investigator that their deadline is unreasonable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5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438"/>
            <a:ext cx="10515600" cy="435133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to </a:t>
            </a:r>
            <a:r>
              <a:rPr lang="en-US" sz="2400" dirty="0" smtClean="0"/>
              <a:t>react</a:t>
            </a:r>
            <a:r>
              <a:rPr lang="en-US" sz="2400" dirty="0"/>
              <a:t> Important aspects of a successful relationship between biostatisticians and investigators 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 </a:t>
            </a:r>
            <a:r>
              <a:rPr lang="en-US" sz="2400" b="1" dirty="0"/>
              <a:t>How to </a:t>
            </a:r>
            <a:r>
              <a:rPr lang="en-US" sz="2400" b="1" dirty="0" smtClean="0"/>
              <a:t>react when </a:t>
            </a:r>
            <a:r>
              <a:rPr lang="en-US" sz="2400" b="1" dirty="0"/>
              <a:t>you perform multiple analyses for investigators but they never write up the results for publication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Telling </a:t>
            </a:r>
            <a:r>
              <a:rPr lang="en-US" sz="2400" dirty="0"/>
              <a:t>an investigator that you “don’t know” without them losing faith in your expertise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and designating tasks on a project with both a senior biostatistician/ </a:t>
            </a:r>
            <a:r>
              <a:rPr lang="en-US" sz="2400" dirty="0" err="1"/>
              <a:t>biostats</a:t>
            </a:r>
            <a:r>
              <a:rPr lang="en-US" sz="2400" dirty="0"/>
              <a:t> faculty and a statistical analyst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expectations: </a:t>
            </a:r>
            <a:endParaRPr lang="en-US" sz="2400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a practical </a:t>
            </a:r>
            <a:r>
              <a:rPr lang="en-US" dirty="0" smtClean="0"/>
              <a:t>deadline?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Telling </a:t>
            </a:r>
            <a:r>
              <a:rPr lang="en-US" dirty="0"/>
              <a:t>an investigator that their deadline is unreasonable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02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438"/>
            <a:ext cx="10515600" cy="435133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to </a:t>
            </a:r>
            <a:r>
              <a:rPr lang="en-US" sz="2400" dirty="0" smtClean="0"/>
              <a:t>react</a:t>
            </a:r>
            <a:r>
              <a:rPr lang="en-US" sz="2400" dirty="0"/>
              <a:t> Important aspects of a successful relationship between biostatisticians and investigators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How to react </a:t>
            </a:r>
            <a:r>
              <a:rPr lang="en-US" sz="2400" dirty="0" smtClean="0"/>
              <a:t>when </a:t>
            </a:r>
            <a:r>
              <a:rPr lang="en-US" sz="2400" dirty="0"/>
              <a:t>you perform multiple analyses for investigators but they never write up the results for publication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Telling </a:t>
            </a:r>
            <a:r>
              <a:rPr lang="en-US" sz="2400" b="1" dirty="0"/>
              <a:t>an investigator that you “don’t know” without them losing faith in your expertise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and designating tasks on a project with both a senior biostatistician/ </a:t>
            </a:r>
            <a:r>
              <a:rPr lang="en-US" sz="2400" dirty="0" err="1"/>
              <a:t>biostats</a:t>
            </a:r>
            <a:r>
              <a:rPr lang="en-US" sz="2400" dirty="0"/>
              <a:t> faculty and a statistical analyst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expectations: </a:t>
            </a:r>
            <a:endParaRPr lang="en-US" sz="2400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a practical </a:t>
            </a:r>
            <a:r>
              <a:rPr lang="en-US" dirty="0" smtClean="0"/>
              <a:t>deadline?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Telling </a:t>
            </a:r>
            <a:r>
              <a:rPr lang="en-US" dirty="0"/>
              <a:t>an investigator that their deadline is unreasonable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8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438"/>
            <a:ext cx="10515600" cy="435133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to </a:t>
            </a:r>
            <a:r>
              <a:rPr lang="en-US" sz="2400" dirty="0" smtClean="0"/>
              <a:t>react</a:t>
            </a:r>
            <a:r>
              <a:rPr lang="en-US" sz="2400" dirty="0"/>
              <a:t> Important aspects of a successful relationship between biostatisticians and investigators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How to react </a:t>
            </a:r>
            <a:r>
              <a:rPr lang="en-US" sz="2400" dirty="0" smtClean="0"/>
              <a:t>when </a:t>
            </a:r>
            <a:r>
              <a:rPr lang="en-US" sz="2400" dirty="0"/>
              <a:t>you perform multiple analyses for investigators but they never write up the results for publication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Telling </a:t>
            </a:r>
            <a:r>
              <a:rPr lang="en-US" sz="2400" dirty="0"/>
              <a:t>an investigator that you “don’t know” without them losing faith in your expertise 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Managing </a:t>
            </a:r>
            <a:r>
              <a:rPr lang="en-US" sz="2400" b="1" dirty="0"/>
              <a:t>and designating tasks on a project with both a senior biostatistician/ </a:t>
            </a:r>
            <a:r>
              <a:rPr lang="en-US" sz="2400" b="1" dirty="0" err="1"/>
              <a:t>biostats</a:t>
            </a:r>
            <a:r>
              <a:rPr lang="en-US" sz="2400" b="1" dirty="0"/>
              <a:t> faculty and a statistical analyst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expectations: </a:t>
            </a:r>
            <a:endParaRPr lang="en-US" sz="2400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is a practical </a:t>
            </a:r>
            <a:r>
              <a:rPr lang="en-US" dirty="0" smtClean="0"/>
              <a:t>deadline?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Telling </a:t>
            </a:r>
            <a:r>
              <a:rPr lang="en-US" dirty="0"/>
              <a:t>an investigator that their deadline is unreasonable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67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438"/>
            <a:ext cx="10515600" cy="435133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How </a:t>
            </a:r>
            <a:r>
              <a:rPr lang="en-US" sz="2400" dirty="0"/>
              <a:t>to </a:t>
            </a:r>
            <a:r>
              <a:rPr lang="en-US" sz="2400" dirty="0" smtClean="0"/>
              <a:t>react</a:t>
            </a:r>
            <a:r>
              <a:rPr lang="en-US" sz="2400" dirty="0"/>
              <a:t> Important aspects of a successful relationship between biostatisticians and investigators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How to react </a:t>
            </a:r>
            <a:r>
              <a:rPr lang="en-US" sz="2400" dirty="0" smtClean="0"/>
              <a:t>when </a:t>
            </a:r>
            <a:r>
              <a:rPr lang="en-US" sz="2400" dirty="0"/>
              <a:t>you perform multiple analyses for investigators but they never write up the results for publication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Telling </a:t>
            </a:r>
            <a:r>
              <a:rPr lang="en-US" sz="2400" dirty="0"/>
              <a:t>an investigator that you “don’t know” without them losing faith in your expertise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and designating tasks on a project with both a senior biostatistician/ </a:t>
            </a:r>
            <a:r>
              <a:rPr lang="en-US" sz="2400" dirty="0" err="1"/>
              <a:t>biostats</a:t>
            </a:r>
            <a:r>
              <a:rPr lang="en-US" sz="2400" dirty="0"/>
              <a:t> faculty and a statistical analyst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Managing </a:t>
            </a:r>
            <a:r>
              <a:rPr lang="en-US" sz="2400" b="1" dirty="0"/>
              <a:t>expectations: </a:t>
            </a:r>
            <a:endParaRPr lang="en-US" sz="2400" b="1" dirty="0" smtClean="0"/>
          </a:p>
          <a:p>
            <a:pPr lvl="1">
              <a:buFont typeface="+mj-lt"/>
              <a:buAutoNum type="arabicPeriod"/>
            </a:pPr>
            <a:r>
              <a:rPr lang="en-US" b="1" dirty="0" smtClean="0"/>
              <a:t>What </a:t>
            </a:r>
            <a:r>
              <a:rPr lang="en-US" b="1" dirty="0"/>
              <a:t>is a practical </a:t>
            </a:r>
            <a:r>
              <a:rPr lang="en-US" b="1" dirty="0" smtClean="0"/>
              <a:t>deadline?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Telling </a:t>
            </a:r>
            <a:r>
              <a:rPr lang="en-US" b="1" dirty="0"/>
              <a:t>an investigator that their deadline is unreasonable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5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750888"/>
            <a:ext cx="10677525" cy="531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6. Knowing </a:t>
            </a:r>
            <a:r>
              <a:rPr lang="en-US" sz="2400" b="1" dirty="0"/>
              <a:t>what to report to investigators and/or manuscripts. Making sure results and methods are concise but clear, transparent, and interesting. (i.e. preventing unrelated or difficult questions from investigators/reviewers while maintaining transparency on which analyses were performed </a:t>
            </a:r>
            <a:r>
              <a:rPr lang="en-US" sz="2400" b="1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7. Authorship</a:t>
            </a:r>
            <a:endParaRPr lang="en-US" sz="2400" dirty="0"/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tell someone that you should be included as an </a:t>
            </a:r>
            <a:r>
              <a:rPr lang="en-US" dirty="0" smtClean="0"/>
              <a:t>author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Order </a:t>
            </a:r>
            <a:r>
              <a:rPr lang="en-US" dirty="0"/>
              <a:t>of authorship: How to tell someone you should be higher up in the </a:t>
            </a:r>
            <a:r>
              <a:rPr lang="en-US" dirty="0" smtClean="0"/>
              <a:t>order</a:t>
            </a:r>
          </a:p>
          <a:p>
            <a:pPr marL="0" indent="0">
              <a:buNone/>
            </a:pPr>
            <a:r>
              <a:rPr lang="en-US" sz="2400" dirty="0" smtClean="0"/>
              <a:t>8. How do you react when investigators come with too many research questions/ aims? What is too many in your opinion?</a:t>
            </a:r>
          </a:p>
          <a:p>
            <a:pPr marL="0" indent="0">
              <a:buNone/>
            </a:pPr>
            <a:r>
              <a:rPr lang="en-US" sz="2400" dirty="0" smtClean="0"/>
              <a:t>9. How </a:t>
            </a:r>
            <a:r>
              <a:rPr lang="en-US" sz="2400" dirty="0"/>
              <a:t>do you react when investigators want to pursue significant results or want to perform many post-hoc analyses?</a:t>
            </a:r>
          </a:p>
          <a:p>
            <a:pPr marL="0" indent="0">
              <a:buNone/>
            </a:pPr>
            <a:r>
              <a:rPr lang="en-US" sz="2400" dirty="0" smtClean="0"/>
              <a:t>10. Managing </a:t>
            </a:r>
            <a:r>
              <a:rPr lang="en-US" sz="2400" dirty="0"/>
              <a:t>multiple </a:t>
            </a:r>
            <a:r>
              <a:rPr lang="en-US" sz="2400" dirty="0" smtClean="0"/>
              <a:t>projects: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you choose what to focus </a:t>
            </a:r>
            <a:r>
              <a:rPr lang="en-US" dirty="0" smtClean="0"/>
              <a:t>on?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tell investigators that they have to wait.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5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C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8" y="750888"/>
            <a:ext cx="10920412" cy="5311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6. Knowing </a:t>
            </a:r>
            <a:r>
              <a:rPr lang="en-US" sz="2400" dirty="0"/>
              <a:t>what to report to investigators and/or manuscripts. Making sure results and methods are concise but clear, transparent, and interesting. (i.e. preventing unrelated or difficult questions from investigators/reviewers while maintaining transparency on which analyses were performed 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7. Authorship</a:t>
            </a:r>
            <a:endParaRPr lang="en-US" sz="2400" b="1" dirty="0"/>
          </a:p>
          <a:p>
            <a:pPr lvl="1">
              <a:buFont typeface="+mj-lt"/>
              <a:buAutoNum type="arabicPeriod"/>
            </a:pPr>
            <a:r>
              <a:rPr lang="en-US" b="1" dirty="0" smtClean="0"/>
              <a:t>How </a:t>
            </a:r>
            <a:r>
              <a:rPr lang="en-US" b="1" dirty="0"/>
              <a:t>to tell someone that you should be included as an </a:t>
            </a:r>
            <a:r>
              <a:rPr lang="en-US" b="1" dirty="0" smtClean="0"/>
              <a:t>author</a:t>
            </a:r>
          </a:p>
          <a:p>
            <a:pPr lvl="1">
              <a:buFont typeface="+mj-lt"/>
              <a:buAutoNum type="arabicPeriod"/>
            </a:pPr>
            <a:r>
              <a:rPr lang="en-US" b="1" dirty="0" smtClean="0"/>
              <a:t>Order </a:t>
            </a:r>
            <a:r>
              <a:rPr lang="en-US" b="1" dirty="0"/>
              <a:t>of authorship: How to tell someone you should be higher up in the </a:t>
            </a:r>
            <a:r>
              <a:rPr lang="en-US" b="1" dirty="0" smtClean="0"/>
              <a:t>order</a:t>
            </a:r>
          </a:p>
          <a:p>
            <a:pPr marL="0" indent="0">
              <a:buNone/>
            </a:pPr>
            <a:r>
              <a:rPr lang="en-US" sz="2400" dirty="0" smtClean="0"/>
              <a:t>8. How do you react when investigators come with too many research questions/ aims? What is too many in your opinion?</a:t>
            </a:r>
          </a:p>
          <a:p>
            <a:pPr marL="0" indent="0">
              <a:buNone/>
            </a:pPr>
            <a:r>
              <a:rPr lang="en-US" sz="2400" dirty="0" smtClean="0"/>
              <a:t>9. How </a:t>
            </a:r>
            <a:r>
              <a:rPr lang="en-US" sz="2400" dirty="0"/>
              <a:t>do you react when investigators want to pursue significant results or want to perform many post-hoc analyses?</a:t>
            </a:r>
          </a:p>
          <a:p>
            <a:pPr marL="0" indent="0">
              <a:buNone/>
            </a:pPr>
            <a:r>
              <a:rPr lang="en-US" sz="2400" dirty="0" smtClean="0"/>
              <a:t>10. Managing </a:t>
            </a:r>
            <a:r>
              <a:rPr lang="en-US" sz="2400" dirty="0"/>
              <a:t>multiple </a:t>
            </a:r>
            <a:r>
              <a:rPr lang="en-US" sz="2400" dirty="0" smtClean="0"/>
              <a:t>projects: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do you choose what to focus </a:t>
            </a:r>
            <a:r>
              <a:rPr lang="en-US" dirty="0" smtClean="0"/>
              <a:t>on?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to tell investigators that they have to wait.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1250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Navigating the Challenges of the Collaborative Biostatistician</vt:lpstr>
      <vt:lpstr>Panelists 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SUCCESS! Thank you to our panelists.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Challenges of the Collaborative Biostatistician</dc:title>
  <dc:creator>Gina Marie Giase</dc:creator>
  <cp:lastModifiedBy>Gina Marie Giase</cp:lastModifiedBy>
  <cp:revision>6</cp:revision>
  <dcterms:created xsi:type="dcterms:W3CDTF">2021-05-17T16:17:35Z</dcterms:created>
  <dcterms:modified xsi:type="dcterms:W3CDTF">2021-05-17T17:22:49Z</dcterms:modified>
</cp:coreProperties>
</file>