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346" r:id="rId3"/>
    <p:sldId id="347" r:id="rId4"/>
    <p:sldId id="358" r:id="rId5"/>
    <p:sldId id="350" r:id="rId6"/>
    <p:sldId id="368" r:id="rId7"/>
    <p:sldId id="349" r:id="rId8"/>
    <p:sldId id="351" r:id="rId9"/>
    <p:sldId id="369" r:id="rId10"/>
    <p:sldId id="359" r:id="rId11"/>
    <p:sldId id="352" r:id="rId12"/>
    <p:sldId id="353" r:id="rId13"/>
    <p:sldId id="354" r:id="rId14"/>
    <p:sldId id="355" r:id="rId15"/>
    <p:sldId id="370" r:id="rId16"/>
    <p:sldId id="360" r:id="rId17"/>
    <p:sldId id="361" r:id="rId18"/>
    <p:sldId id="363" r:id="rId19"/>
    <p:sldId id="362" r:id="rId20"/>
    <p:sldId id="364" r:id="rId21"/>
    <p:sldId id="365" r:id="rId22"/>
    <p:sldId id="366" r:id="rId23"/>
    <p:sldId id="367" r:id="rId24"/>
    <p:sldId id="371" r:id="rId25"/>
    <p:sldId id="3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660"/>
  </p:normalViewPr>
  <p:slideViewPr>
    <p:cSldViewPr snapToGrid="0">
      <p:cViewPr>
        <p:scale>
          <a:sx n="92" d="100"/>
          <a:sy n="92" d="100"/>
        </p:scale>
        <p:origin x="328" y="2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E33D-4F9D-40BE-B4D1-DD5D3CDC464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5E7D9-BDD9-4C2F-AE90-52DB6A6EB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E7D9-BDD9-4C2F-AE90-52DB6A6EB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E7D9-BDD9-4C2F-AE90-52DB6A6EBA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-60953" y="-4157"/>
            <a:ext cx="529187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      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898032" y="6528817"/>
            <a:ext cx="1133856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7794D7-2AF8-4660-8EA5-84B26EB05197}" type="datetime1">
              <a:rPr lang="en-US" smtClean="0"/>
              <a:t>3/16/2021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98032" y="2212883"/>
            <a:ext cx="8963171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98032" y="3166257"/>
            <a:ext cx="85344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Your Photo">
    <p:bg bwMode="gray"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93600" y="877304"/>
            <a:ext cx="2189949" cy="3237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Browse to the</a:t>
            </a:r>
            <a:r>
              <a:rPr lang="en-US" sz="1200" spc="-50" baseline="0" dirty="0" smtClean="0">
                <a:solidFill>
                  <a:schemeClr val="bg1"/>
                </a:solidFill>
              </a:rPr>
              <a:t>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Click image, go</a:t>
            </a:r>
            <a:r>
              <a:rPr lang="en-US" sz="1200" spc="-50" baseline="0" dirty="0" smtClean="0">
                <a:solidFill>
                  <a:schemeClr val="bg1"/>
                </a:solidFill>
              </a:rPr>
              <a:t> to ‘Format-</a:t>
            </a:r>
            <a:r>
              <a:rPr lang="en-US" sz="1200" spc="-50" dirty="0" smtClean="0">
                <a:solidFill>
                  <a:schemeClr val="bg1"/>
                </a:solidFill>
              </a:rPr>
              <a:t>Send to Back’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schemeClr val="bg1"/>
                </a:solidFill>
              </a:rPr>
              <a:t>Go to ‘View-Normal’ to return to slides</a:t>
            </a:r>
          </a:p>
        </p:txBody>
      </p:sp>
      <p:sp>
        <p:nvSpPr>
          <p:cNvPr id="18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621971"/>
            <a:ext cx="9399585" cy="4093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/>
          <a:p>
            <a:fld id="{60CFA8CC-B25A-4930-A375-241E168300F4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39936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0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263" y="1621971"/>
            <a:ext cx="5023104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3896" y="1621971"/>
            <a:ext cx="5023104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/>
          <a:p>
            <a:fld id="{6F24F610-A7E6-436D-926F-7F8159281BBD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799" y="914400"/>
            <a:ext cx="914399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2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1624013"/>
            <a:ext cx="47752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264" y="1981200"/>
            <a:ext cx="5025193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4049" y="1624012"/>
            <a:ext cx="5027167" cy="357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2833" y="1981200"/>
            <a:ext cx="5027167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/>
          <a:p>
            <a:fld id="{FF395DAC-BD39-47F8-BF2D-1FAA447211A4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799" y="914400"/>
            <a:ext cx="913674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7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544" y="3724712"/>
            <a:ext cx="4782457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0800" y="4038600"/>
            <a:ext cx="4772656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4048" y="3724712"/>
            <a:ext cx="4779264" cy="347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4048" y="4038600"/>
            <a:ext cx="4774531" cy="1676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/>
          <a:p>
            <a:fld id="{A91AEC75-5A90-4758-A9E2-C92129F146CB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799" y="914400"/>
            <a:ext cx="9136743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320800" y="1622425"/>
            <a:ext cx="4572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544048" y="1622425"/>
            <a:ext cx="4572000" cy="1994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44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1624013"/>
            <a:ext cx="4775200" cy="357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264" y="1981201"/>
            <a:ext cx="5030785" cy="17113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20799" y="3652124"/>
            <a:ext cx="47752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1882" y="4012036"/>
            <a:ext cx="5027167" cy="155892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/>
          <a:p>
            <a:fld id="{49BD51EF-9713-4496-8523-9CC50B2FE737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946085" y="1676400"/>
            <a:ext cx="5245916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914400"/>
            <a:ext cx="9144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4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Facts + Side Images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-60953" y="-4157"/>
            <a:ext cx="529187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      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320799" y="155448"/>
            <a:ext cx="10285292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20800" y="1624013"/>
            <a:ext cx="3251201" cy="349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1068264" y="1981200"/>
            <a:ext cx="3198937" cy="37338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5692F8-99A5-49C0-B6FC-C649D0E1308A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0800" y="914400"/>
            <a:ext cx="9144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bg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73600" y="1622425"/>
            <a:ext cx="294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26400" y="1622425"/>
            <a:ext cx="294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03" y="6400800"/>
            <a:ext cx="1896024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8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33344" y="6528817"/>
            <a:ext cx="1133856" cy="168275"/>
          </a:xfrm>
          <a:prstGeom prst="rect">
            <a:avLst/>
          </a:prstGeom>
        </p:spPr>
        <p:txBody>
          <a:bodyPr/>
          <a:lstStyle/>
          <a:p>
            <a:fld id="{02CC028C-B97A-48DB-AA7C-5F20823324A7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2659" y="6485609"/>
            <a:ext cx="6908800" cy="231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4399" y="648560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44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6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-60953" y="-4157"/>
            <a:ext cx="5291879" cy="6868473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      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320800" y="2731513"/>
            <a:ext cx="8963171" cy="87632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20800" y="3581400"/>
            <a:ext cx="85344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9141059" y="6232525"/>
            <a:ext cx="1930400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8B6EF2-8661-4B13-98D9-1291EA2DD5D1}" type="datetime1">
              <a:rPr lang="en-US" smtClean="0"/>
              <a:t>3/16/2021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4162659" y="6397689"/>
            <a:ext cx="6908800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11074399" y="6397689"/>
            <a:ext cx="462327" cy="231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03" y="6400800"/>
            <a:ext cx="1896024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6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5689600" cy="365125"/>
          </a:xfrm>
        </p:spPr>
        <p:txBody>
          <a:bodyPr/>
          <a:lstStyle>
            <a:lvl1pPr>
              <a:defRPr i="1"/>
            </a:lvl1pPr>
          </a:lstStyle>
          <a:p>
            <a:fld id="{0C8351E8-91A5-4B7A-A5D5-EF743BDE6412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1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2A6-A67F-4F72-87BF-5A75736A851A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2" y="6473955"/>
            <a:ext cx="2258641" cy="3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4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55FE-9452-484A-8698-7518E5ABDEDB}" type="datetime1">
              <a:rPr lang="en-US" smtClean="0"/>
              <a:t>3/16/2021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dence image 2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ence Building rg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00"/>
          <a:stretch/>
        </p:blipFill>
        <p:spPr>
          <a:xfrm>
            <a:off x="3352800" y="0"/>
            <a:ext cx="8839200" cy="68580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dence image 1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 Forest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219" y="-7892"/>
            <a:ext cx="9374252" cy="6882601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2016"/>
              <a:gd name="connsiteX1" fmla="*/ 194001 w 394489"/>
              <a:gd name="connsiteY1" fmla="*/ 680 h 382016"/>
              <a:gd name="connsiteX2" fmla="*/ 394489 w 394489"/>
              <a:gd name="connsiteY2" fmla="*/ 382016 h 382016"/>
              <a:gd name="connsiteX3" fmla="*/ 152533 w 394489"/>
              <a:gd name="connsiteY3" fmla="*/ 381911 h 382016"/>
              <a:gd name="connsiteX4" fmla="*/ 0 w 394489"/>
              <a:gd name="connsiteY4" fmla="*/ 0 h 382016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3732"/>
              <a:gd name="connsiteX1" fmla="*/ 194001 w 394489"/>
              <a:gd name="connsiteY1" fmla="*/ 680 h 383732"/>
              <a:gd name="connsiteX2" fmla="*/ 394489 w 394489"/>
              <a:gd name="connsiteY2" fmla="*/ 382016 h 383732"/>
              <a:gd name="connsiteX3" fmla="*/ 3187 w 394489"/>
              <a:gd name="connsiteY3" fmla="*/ 383732 h 383732"/>
              <a:gd name="connsiteX4" fmla="*/ 0 w 394489"/>
              <a:gd name="connsiteY4" fmla="*/ 0 h 383732"/>
              <a:gd name="connsiteX0" fmla="*/ 0 w 394489"/>
              <a:gd name="connsiteY0" fmla="*/ 0 h 384187"/>
              <a:gd name="connsiteX1" fmla="*/ 194001 w 394489"/>
              <a:gd name="connsiteY1" fmla="*/ 680 h 384187"/>
              <a:gd name="connsiteX2" fmla="*/ 394489 w 394489"/>
              <a:gd name="connsiteY2" fmla="*/ 382016 h 384187"/>
              <a:gd name="connsiteX3" fmla="*/ 910 w 394489"/>
              <a:gd name="connsiteY3" fmla="*/ 384187 h 384187"/>
              <a:gd name="connsiteX4" fmla="*/ 0 w 394489"/>
              <a:gd name="connsiteY4" fmla="*/ 0 h 384187"/>
              <a:gd name="connsiteX0" fmla="*/ 920 w 394043"/>
              <a:gd name="connsiteY0" fmla="*/ 0 h 384642"/>
              <a:gd name="connsiteX1" fmla="*/ 193555 w 394043"/>
              <a:gd name="connsiteY1" fmla="*/ 1135 h 384642"/>
              <a:gd name="connsiteX2" fmla="*/ 394043 w 394043"/>
              <a:gd name="connsiteY2" fmla="*/ 382471 h 384642"/>
              <a:gd name="connsiteX3" fmla="*/ 464 w 394043"/>
              <a:gd name="connsiteY3" fmla="*/ 384642 h 384642"/>
              <a:gd name="connsiteX4" fmla="*/ 920 w 394043"/>
              <a:gd name="connsiteY4" fmla="*/ 0 h 384642"/>
              <a:gd name="connsiteX0" fmla="*/ 920 w 394043"/>
              <a:gd name="connsiteY0" fmla="*/ 0 h 382471"/>
              <a:gd name="connsiteX1" fmla="*/ 193555 w 394043"/>
              <a:gd name="connsiteY1" fmla="*/ 1135 h 382471"/>
              <a:gd name="connsiteX2" fmla="*/ 394043 w 394043"/>
              <a:gd name="connsiteY2" fmla="*/ 382471 h 382471"/>
              <a:gd name="connsiteX3" fmla="*/ 464 w 394043"/>
              <a:gd name="connsiteY3" fmla="*/ 380999 h 382471"/>
              <a:gd name="connsiteX4" fmla="*/ 920 w 394043"/>
              <a:gd name="connsiteY4" fmla="*/ 0 h 382471"/>
              <a:gd name="connsiteX0" fmla="*/ 0 w 393123"/>
              <a:gd name="connsiteY0" fmla="*/ 0 h 382820"/>
              <a:gd name="connsiteX1" fmla="*/ 192635 w 393123"/>
              <a:gd name="connsiteY1" fmla="*/ 1135 h 382820"/>
              <a:gd name="connsiteX2" fmla="*/ 393123 w 393123"/>
              <a:gd name="connsiteY2" fmla="*/ 382471 h 382820"/>
              <a:gd name="connsiteX3" fmla="*/ 1365 w 393123"/>
              <a:gd name="connsiteY3" fmla="*/ 382820 h 382820"/>
              <a:gd name="connsiteX4" fmla="*/ 0 w 393123"/>
              <a:gd name="connsiteY4" fmla="*/ 0 h 382820"/>
              <a:gd name="connsiteX0" fmla="*/ 5761 w 391965"/>
              <a:gd name="connsiteY0" fmla="*/ 9589 h 381685"/>
              <a:gd name="connsiteX1" fmla="*/ 191477 w 391965"/>
              <a:gd name="connsiteY1" fmla="*/ 0 h 381685"/>
              <a:gd name="connsiteX2" fmla="*/ 391965 w 391965"/>
              <a:gd name="connsiteY2" fmla="*/ 381336 h 381685"/>
              <a:gd name="connsiteX3" fmla="*/ 207 w 391965"/>
              <a:gd name="connsiteY3" fmla="*/ 381685 h 381685"/>
              <a:gd name="connsiteX4" fmla="*/ 5761 w 391965"/>
              <a:gd name="connsiteY4" fmla="*/ 9589 h 381685"/>
              <a:gd name="connsiteX0" fmla="*/ 2099 w 392109"/>
              <a:gd name="connsiteY0" fmla="*/ 248 h 381685"/>
              <a:gd name="connsiteX1" fmla="*/ 191621 w 392109"/>
              <a:gd name="connsiteY1" fmla="*/ 0 h 381685"/>
              <a:gd name="connsiteX2" fmla="*/ 392109 w 392109"/>
              <a:gd name="connsiteY2" fmla="*/ 381336 h 381685"/>
              <a:gd name="connsiteX3" fmla="*/ 351 w 392109"/>
              <a:gd name="connsiteY3" fmla="*/ 381685 h 381685"/>
              <a:gd name="connsiteX4" fmla="*/ 2099 w 392109"/>
              <a:gd name="connsiteY4" fmla="*/ 248 h 381685"/>
              <a:gd name="connsiteX0" fmla="*/ 0 w 390010"/>
              <a:gd name="connsiteY0" fmla="*/ 248 h 381336"/>
              <a:gd name="connsiteX1" fmla="*/ 189522 w 390010"/>
              <a:gd name="connsiteY1" fmla="*/ 0 h 381336"/>
              <a:gd name="connsiteX2" fmla="*/ 390010 w 390010"/>
              <a:gd name="connsiteY2" fmla="*/ 381336 h 381336"/>
              <a:gd name="connsiteX3" fmla="*/ 26967 w 390010"/>
              <a:gd name="connsiteY3" fmla="*/ 356777 h 381336"/>
              <a:gd name="connsiteX4" fmla="*/ 0 w 390010"/>
              <a:gd name="connsiteY4" fmla="*/ 248 h 381336"/>
              <a:gd name="connsiteX0" fmla="*/ 250 w 390260"/>
              <a:gd name="connsiteY0" fmla="*/ 248 h 382031"/>
              <a:gd name="connsiteX1" fmla="*/ 189772 w 390260"/>
              <a:gd name="connsiteY1" fmla="*/ 0 h 382031"/>
              <a:gd name="connsiteX2" fmla="*/ 390260 w 390260"/>
              <a:gd name="connsiteY2" fmla="*/ 381336 h 382031"/>
              <a:gd name="connsiteX3" fmla="*/ 577 w 390260"/>
              <a:gd name="connsiteY3" fmla="*/ 382031 h 382031"/>
              <a:gd name="connsiteX4" fmla="*/ 250 w 390260"/>
              <a:gd name="connsiteY4" fmla="*/ 248 h 382031"/>
              <a:gd name="connsiteX0" fmla="*/ 839 w 390849"/>
              <a:gd name="connsiteY0" fmla="*/ 248 h 382031"/>
              <a:gd name="connsiteX1" fmla="*/ 190361 w 390849"/>
              <a:gd name="connsiteY1" fmla="*/ 0 h 382031"/>
              <a:gd name="connsiteX2" fmla="*/ 390849 w 390849"/>
              <a:gd name="connsiteY2" fmla="*/ 381336 h 382031"/>
              <a:gd name="connsiteX3" fmla="*/ 474 w 390849"/>
              <a:gd name="connsiteY3" fmla="*/ 382031 h 382031"/>
              <a:gd name="connsiteX4" fmla="*/ 839 w 390849"/>
              <a:gd name="connsiteY4" fmla="*/ 248 h 382031"/>
              <a:gd name="connsiteX0" fmla="*/ 839 w 390503"/>
              <a:gd name="connsiteY0" fmla="*/ 248 h 382374"/>
              <a:gd name="connsiteX1" fmla="*/ 190361 w 390503"/>
              <a:gd name="connsiteY1" fmla="*/ 0 h 382374"/>
              <a:gd name="connsiteX2" fmla="*/ 390503 w 390503"/>
              <a:gd name="connsiteY2" fmla="*/ 382374 h 382374"/>
              <a:gd name="connsiteX3" fmla="*/ 474 w 390503"/>
              <a:gd name="connsiteY3" fmla="*/ 382031 h 382374"/>
              <a:gd name="connsiteX4" fmla="*/ 839 w 390503"/>
              <a:gd name="connsiteY4" fmla="*/ 248 h 382374"/>
              <a:gd name="connsiteX0" fmla="*/ 0 w 390702"/>
              <a:gd name="connsiteY0" fmla="*/ 0 h 382472"/>
              <a:gd name="connsiteX1" fmla="*/ 190560 w 390702"/>
              <a:gd name="connsiteY1" fmla="*/ 98 h 382472"/>
              <a:gd name="connsiteX2" fmla="*/ 390702 w 390702"/>
              <a:gd name="connsiteY2" fmla="*/ 382472 h 382472"/>
              <a:gd name="connsiteX3" fmla="*/ 673 w 390702"/>
              <a:gd name="connsiteY3" fmla="*/ 382129 h 382472"/>
              <a:gd name="connsiteX4" fmla="*/ 0 w 390702"/>
              <a:gd name="connsiteY4" fmla="*/ 0 h 3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702" h="382472">
                <a:moveTo>
                  <a:pt x="0" y="0"/>
                </a:moveTo>
                <a:lnTo>
                  <a:pt x="190560" y="98"/>
                </a:lnTo>
                <a:lnTo>
                  <a:pt x="390702" y="382472"/>
                </a:lnTo>
                <a:lnTo>
                  <a:pt x="673" y="382129"/>
                </a:lnTo>
                <a:cubicBezTo>
                  <a:pt x="-921" y="190263"/>
                  <a:pt x="1062" y="12791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kern="1200" dirty="0" smtClean="0">
                <a:solidFill>
                  <a:schemeClr val="tx2"/>
                </a:solidFill>
              </a:rPr>
              <a:t>   </a:t>
            </a:r>
            <a:endParaRPr lang="en-US" sz="1800" kern="12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872341" y="2936911"/>
            <a:ext cx="51816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872341" y="4134996"/>
            <a:ext cx="5849259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45" y="911860"/>
            <a:ext cx="3318337" cy="4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M_Logo_RGB.eps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6400382"/>
            <a:ext cx="1930400" cy="271711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20799" y="137160"/>
            <a:ext cx="10285292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68264" y="1621971"/>
            <a:ext cx="9399585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135375" y="6525842"/>
            <a:ext cx="114311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BE465C6-0B9F-4E30-A048-378A40BDB533}" type="datetime1">
              <a:rPr lang="en-US" smtClean="0"/>
              <a:t>3/16/2021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659" y="6484127"/>
            <a:ext cx="69088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399" y="6484127"/>
            <a:ext cx="462327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A020D63B-94CD-488F-AF39-69662F1F23B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6"/>
          <p:cNvSpPr/>
          <p:nvPr/>
        </p:nvSpPr>
        <p:spPr>
          <a:xfrm>
            <a:off x="0" y="515327"/>
            <a:ext cx="9144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  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trialdesign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ldesign.org/" TargetMode="External"/><Relationship Id="rId2" Type="http://schemas.openxmlformats.org/officeDocument/2006/relationships/hyperlink" Target="https://uvatrapps.shinyapps.io/wtdesign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4962" y="2045369"/>
            <a:ext cx="7079488" cy="1552073"/>
          </a:xfrm>
        </p:spPr>
        <p:txBody>
          <a:bodyPr/>
          <a:lstStyle/>
          <a:p>
            <a:r>
              <a:rPr lang="en-US" sz="4000" dirty="0" smtClean="0"/>
              <a:t>Applied Statistics Seminar</a:t>
            </a:r>
            <a:r>
              <a:rPr lang="en-US" sz="4000"/>
              <a:t>: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Grant </a:t>
            </a:r>
            <a:r>
              <a:rPr lang="en-US" sz="4000" dirty="0"/>
              <a:t>Writing for Cancer Studies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43257" y="4624563"/>
            <a:ext cx="7494243" cy="2033814"/>
          </a:xfrm>
        </p:spPr>
        <p:txBody>
          <a:bodyPr/>
          <a:lstStyle/>
          <a:p>
            <a:r>
              <a:rPr lang="en-US" dirty="0"/>
              <a:t>Masha Kocherginsky, PhD</a:t>
            </a:r>
          </a:p>
          <a:p>
            <a:r>
              <a:rPr lang="en-US" dirty="0"/>
              <a:t>Professor of Biostatistics, Departments of Preventive Medicine</a:t>
            </a:r>
          </a:p>
          <a:p>
            <a:r>
              <a:rPr lang="en-US" dirty="0"/>
              <a:t>Director, Quantitative Data Sciences Core, Lurie Cancer Center</a:t>
            </a:r>
          </a:p>
          <a:p>
            <a:r>
              <a:rPr lang="en-US" dirty="0"/>
              <a:t>Northwestern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42905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Genomic-type endpoints: power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621971"/>
            <a:ext cx="6663247" cy="4406438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will obtain n=25 Pt-S and n=25 Pt-R </a:t>
            </a:r>
            <a:r>
              <a:rPr lang="en-US" dirty="0" smtClean="0"/>
              <a:t>tumors. </a:t>
            </a:r>
            <a:r>
              <a:rPr lang="en-US" dirty="0"/>
              <a:t>Power analysis is based on the two-group comparison of Pt-S and Pt-R RNA-Seq data based on an exact test assuming negative binomial </a:t>
            </a:r>
            <a:r>
              <a:rPr lang="en-US" dirty="0" smtClean="0"/>
              <a:t>distribution, </a:t>
            </a:r>
            <a:r>
              <a:rPr lang="en-US" dirty="0"/>
              <a:t>using </a:t>
            </a:r>
            <a:r>
              <a:rPr lang="en-US" dirty="0" smtClean="0"/>
              <a:t>RnaSeqSampleSize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package in R/Bioconductor.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assume that the read counts in our ovarian cancer samples will have a similar distribution to the uterine (UCEC) cancer data in TCGA, where the median read count was 17.1 and the median dispersion was 0.58.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also assume that the ratio of the geometric mean of normalization factors is 1, and that the total number of genes for testing is 10000 after normalization, with 1% of the genes (n=100) differentially expressed.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n=25 samples per group we will have 81% power, controlling FDR=0.05, to detect a fold change FC=2.7. 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Example: RNA-Seq power calculations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11" y="1539946"/>
            <a:ext cx="4118518" cy="27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studies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Pilot trial:</a:t>
            </a:r>
            <a:endParaRPr lang="en-US" sz="2400" dirty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small scale study </a:t>
            </a:r>
            <a:r>
              <a:rPr lang="en-US" sz="2000" dirty="0" smtClean="0"/>
              <a:t>to test the methods and procedures to be used on a larger scale</a:t>
            </a:r>
          </a:p>
          <a:p>
            <a:pPr marL="206375" lvl="1" indent="0">
              <a:buNone/>
            </a:pPr>
            <a:endParaRPr lang="en-US" sz="2400" dirty="0"/>
          </a:p>
          <a:p>
            <a:r>
              <a:rPr lang="en-US" sz="2400" dirty="0"/>
              <a:t>Common goals of pilot </a:t>
            </a:r>
            <a:r>
              <a:rPr lang="en-US" sz="2400" dirty="0" smtClean="0"/>
              <a:t>studies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 smtClean="0"/>
              <a:t>obtain </a:t>
            </a:r>
            <a:r>
              <a:rPr lang="en-US" sz="2000" dirty="0"/>
              <a:t>preliminary data </a:t>
            </a:r>
            <a:r>
              <a:rPr lang="en-US" sz="2000" dirty="0" smtClean="0"/>
              <a:t>to inform the design </a:t>
            </a:r>
            <a:r>
              <a:rPr lang="en-US" sz="2000" dirty="0"/>
              <a:t>of the subsequent larger study </a:t>
            </a:r>
            <a:r>
              <a:rPr lang="en-US" sz="2000" dirty="0" smtClean="0"/>
              <a:t>(compliance </a:t>
            </a:r>
            <a:r>
              <a:rPr lang="en-US" sz="2000" dirty="0"/>
              <a:t>rates, safety, </a:t>
            </a:r>
            <a:r>
              <a:rPr lang="en-US" sz="2000" dirty="0" smtClean="0"/>
              <a:t>SD </a:t>
            </a:r>
            <a:r>
              <a:rPr lang="en-US" sz="2000" dirty="0"/>
              <a:t>estimates</a:t>
            </a:r>
            <a:r>
              <a:rPr lang="en-US" sz="2000" dirty="0" smtClean="0"/>
              <a:t>*)</a:t>
            </a:r>
            <a:endParaRPr lang="en-US" sz="2000" dirty="0"/>
          </a:p>
          <a:p>
            <a:pPr lvl="1"/>
            <a:r>
              <a:rPr lang="en-US" sz="2000" dirty="0" smtClean="0"/>
              <a:t>assess </a:t>
            </a:r>
            <a:r>
              <a:rPr lang="en-US" sz="2000" dirty="0"/>
              <a:t>feasibility </a:t>
            </a:r>
            <a:r>
              <a:rPr lang="en-US" sz="2000" dirty="0" smtClean="0"/>
              <a:t>– “so </a:t>
            </a:r>
            <a:r>
              <a:rPr lang="en-US" sz="2000" dirty="0"/>
              <a:t>as to avoid potentially disastrous consequences of embarking on a large </a:t>
            </a:r>
            <a:r>
              <a:rPr lang="en-US" sz="2000" dirty="0" smtClean="0"/>
              <a:t>study” </a:t>
            </a:r>
            <a:r>
              <a:rPr lang="en-US" sz="2000" dirty="0"/>
              <a:t>(recruitment, </a:t>
            </a:r>
            <a:r>
              <a:rPr lang="en-US" sz="2000" dirty="0" smtClean="0"/>
              <a:t>compliance, logistics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206375" lvl="1" indent="0">
              <a:buNone/>
            </a:pPr>
            <a:r>
              <a:rPr lang="en-US" sz="2000" i="1" dirty="0" smtClean="0"/>
              <a:t>* variance may be underestimated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5760" y="6367152"/>
            <a:ext cx="5112568" cy="23260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i="1" baseline="30000" dirty="0" smtClean="0"/>
              <a:t>1</a:t>
            </a:r>
            <a:r>
              <a:rPr lang="en-US" sz="1600" i="1" dirty="0" smtClean="0"/>
              <a:t> </a:t>
            </a:r>
            <a:r>
              <a:rPr lang="en-US" sz="1600" i="1" dirty="0"/>
              <a:t>Thabane et al, BMC Medical Research Methodology (2010)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30876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Most pilot projects are poorly designed</a:t>
            </a:r>
            <a:endParaRPr lang="en-US" dirty="0"/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clear feasibility objectives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clear analytic plans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criteria for success of </a:t>
            </a:r>
            <a:r>
              <a:rPr lang="en-US" sz="2000" dirty="0" smtClean="0"/>
              <a:t>feasibility</a:t>
            </a:r>
            <a:endParaRPr lang="en-US" sz="2000" dirty="0"/>
          </a:p>
          <a:p>
            <a:r>
              <a:rPr lang="en-US" sz="2400" dirty="0"/>
              <a:t>Examples of poor pilot </a:t>
            </a:r>
            <a:r>
              <a:rPr lang="en-US" sz="2400" dirty="0" smtClean="0"/>
              <a:t>study </a:t>
            </a:r>
            <a:r>
              <a:rPr lang="en-US" sz="2400" dirty="0"/>
              <a:t>design justifications:</a:t>
            </a:r>
          </a:p>
          <a:p>
            <a:pPr lvl="1"/>
            <a:r>
              <a:rPr lang="en-US" sz="2000" dirty="0" smtClean="0"/>
              <a:t>So-and-so </a:t>
            </a:r>
            <a:r>
              <a:rPr lang="en-US" sz="2000" dirty="0"/>
              <a:t>did a similar study with 6 patients and got statistical significance, and we are doing </a:t>
            </a:r>
            <a:r>
              <a:rPr lang="en-US" sz="2000" dirty="0" smtClean="0"/>
              <a:t>12, so we are Ok</a:t>
            </a:r>
            <a:endParaRPr lang="en-US" sz="2000" dirty="0"/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did a similar pilot before (and it was published)</a:t>
            </a:r>
          </a:p>
          <a:p>
            <a:pPr lvl="1"/>
            <a:r>
              <a:rPr lang="en-US" sz="2000" dirty="0" smtClean="0"/>
              <a:t>I </a:t>
            </a:r>
            <a:r>
              <a:rPr lang="en-US" sz="2000" dirty="0"/>
              <a:t>only have funding for 10 subjects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is just a student </a:t>
            </a:r>
            <a:r>
              <a:rPr lang="en-US" sz="2000" dirty="0" smtClean="0"/>
              <a:t>project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Still need a proper statistical design</a:t>
            </a:r>
          </a:p>
          <a:p>
            <a:r>
              <a:rPr lang="en-US" sz="2400" dirty="0" smtClean="0"/>
              <a:t>Pilot </a:t>
            </a:r>
            <a:r>
              <a:rPr lang="en-US" sz="2400" dirty="0"/>
              <a:t>study design should include </a:t>
            </a:r>
            <a:r>
              <a:rPr lang="en-US" sz="2400" i="1" dirty="0" smtClean="0"/>
              <a:t>at least</a:t>
            </a:r>
            <a:r>
              <a:rPr lang="en-US" sz="2400" dirty="0" smtClean="0"/>
              <a:t> </a:t>
            </a:r>
            <a:r>
              <a:rPr lang="en-US" sz="2400" dirty="0"/>
              <a:t>the following:</a:t>
            </a:r>
          </a:p>
          <a:p>
            <a:pPr lvl="1"/>
            <a:r>
              <a:rPr lang="en-US" sz="2000" dirty="0" smtClean="0"/>
              <a:t>rationale </a:t>
            </a:r>
            <a:r>
              <a:rPr lang="en-US" sz="2000" dirty="0"/>
              <a:t>for conducting a pilot study in the context of the "real" larger study </a:t>
            </a:r>
          </a:p>
          <a:p>
            <a:pPr lvl="1"/>
            <a:r>
              <a:rPr lang="en-US" sz="2000" dirty="0" smtClean="0"/>
              <a:t>primary </a:t>
            </a:r>
            <a:r>
              <a:rPr lang="en-US" sz="2000" dirty="0"/>
              <a:t>endpoints </a:t>
            </a:r>
            <a:r>
              <a:rPr lang="en-US" sz="2000" dirty="0" smtClean="0"/>
              <a:t>(feasibility/compliance, </a:t>
            </a:r>
            <a:r>
              <a:rPr lang="en-US" sz="2000" dirty="0"/>
              <a:t>estimates to be obtained)</a:t>
            </a:r>
          </a:p>
          <a:p>
            <a:pPr lvl="1"/>
            <a:r>
              <a:rPr lang="en-US" sz="2000" dirty="0" smtClean="0"/>
              <a:t>sample </a:t>
            </a:r>
            <a:r>
              <a:rPr lang="en-US" sz="2000" dirty="0"/>
              <a:t>size </a:t>
            </a:r>
            <a:r>
              <a:rPr lang="en-US" sz="2000" dirty="0" smtClean="0"/>
              <a:t>justification (usually </a:t>
            </a:r>
            <a:r>
              <a:rPr lang="en-US" sz="2000" dirty="0"/>
              <a:t>focusing on estimation, </a:t>
            </a:r>
            <a:r>
              <a:rPr lang="en-US" sz="2000" dirty="0" smtClean="0"/>
              <a:t>not testing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smtClean="0"/>
              <a:t>"</a:t>
            </a:r>
            <a:r>
              <a:rPr lang="en-US" sz="2000" dirty="0"/>
              <a:t>end-product" definition - how will the go/no-go decision be made for the larger study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pilot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21926" y="6483351"/>
            <a:ext cx="346075" cy="231775"/>
          </a:xfrm>
        </p:spPr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pilot trial: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621971"/>
            <a:ext cx="9399585" cy="4863638"/>
          </a:xfrm>
        </p:spPr>
        <p:txBody>
          <a:bodyPr/>
          <a:lstStyle/>
          <a:p>
            <a:r>
              <a:rPr lang="en-US" sz="2000" dirty="0"/>
              <a:t>Work with the PI to define the “success” criteria </a:t>
            </a:r>
            <a:endParaRPr lang="en-US" sz="2000" dirty="0" smtClean="0"/>
          </a:p>
          <a:p>
            <a:pPr lvl="1"/>
            <a:r>
              <a:rPr lang="en-US" sz="2000" dirty="0"/>
              <a:t>e.g. for enrollment or compliance </a:t>
            </a:r>
          </a:p>
          <a:p>
            <a:r>
              <a:rPr lang="en-US" sz="2000" dirty="0" smtClean="0"/>
              <a:t>Base sample size on obtaining reasonably precise estimates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 smtClean="0"/>
              <a:t>. for enrollment or compliance </a:t>
            </a:r>
          </a:p>
          <a:p>
            <a:r>
              <a:rPr lang="en-US" sz="2000" dirty="0" smtClean="0"/>
              <a:t>Success </a:t>
            </a:r>
            <a:r>
              <a:rPr lang="en-US" sz="2000" dirty="0" smtClean="0"/>
              <a:t>endpoint: e.g. “the </a:t>
            </a:r>
            <a:r>
              <a:rPr lang="en-US" sz="2000" dirty="0"/>
              <a:t>main trial will be considered feasible if </a:t>
            </a:r>
            <a:r>
              <a:rPr lang="en-US" sz="2000" dirty="0" smtClean="0"/>
              <a:t>&gt;50</a:t>
            </a:r>
            <a:r>
              <a:rPr lang="en-US" sz="2000" dirty="0"/>
              <a:t>% of screened and eligible subjects agree to </a:t>
            </a:r>
            <a:r>
              <a:rPr lang="en-US" sz="2000" dirty="0" smtClean="0"/>
              <a:t>participate”</a:t>
            </a:r>
            <a:endParaRPr lang="en-US" sz="2000" dirty="0"/>
          </a:p>
          <a:p>
            <a:pPr lvl="1"/>
            <a:r>
              <a:rPr lang="en-US" dirty="0" smtClean="0"/>
              <a:t>Expect </a:t>
            </a:r>
            <a:r>
              <a:rPr lang="en-US" dirty="0"/>
              <a:t>that </a:t>
            </a:r>
            <a:r>
              <a:rPr lang="en-US" dirty="0" smtClean="0"/>
              <a:t>≥70</a:t>
            </a:r>
            <a:r>
              <a:rPr lang="en-US" dirty="0"/>
              <a:t>% would agree </a:t>
            </a:r>
            <a:r>
              <a:rPr lang="en-US" dirty="0" smtClean="0"/>
              <a:t>to participate </a:t>
            </a:r>
            <a:endParaRPr lang="en-US" dirty="0"/>
          </a:p>
          <a:p>
            <a:pPr lvl="1"/>
            <a:r>
              <a:rPr lang="en-US" dirty="0" smtClean="0"/>
              <a:t>Calculate </a:t>
            </a:r>
            <a:r>
              <a:rPr lang="en-US" dirty="0"/>
              <a:t>95% CI for the proportion for a range of sample </a:t>
            </a:r>
            <a:r>
              <a:rPr lang="en-US" dirty="0" smtClean="0"/>
              <a:t>sizes (could also do one-sided)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n=25 the </a:t>
            </a:r>
            <a:r>
              <a:rPr lang="en-US" dirty="0" smtClean="0"/>
              <a:t>LB &gt; </a:t>
            </a:r>
            <a:r>
              <a:rPr lang="en-US" dirty="0"/>
              <a:t>50%, so choose n=25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25" y="4601796"/>
            <a:ext cx="2160240" cy="16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studies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b="1455"/>
          <a:stretch/>
        </p:blipFill>
        <p:spPr>
          <a:xfrm>
            <a:off x="2559498" y="1101778"/>
            <a:ext cx="6989744" cy="52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621971"/>
            <a:ext cx="9399585" cy="4346438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trial (NIH definition):</a:t>
            </a:r>
            <a:endParaRPr lang="en-US" dirty="0"/>
          </a:p>
          <a:p>
            <a:pPr lvl="1"/>
            <a:r>
              <a:rPr lang="en-US" sz="1600" dirty="0"/>
              <a:t>A research study</a:t>
            </a:r>
            <a:r>
              <a:rPr lang="en-US" sz="1600" baseline="30000" dirty="0"/>
              <a:t> </a:t>
            </a:r>
            <a:r>
              <a:rPr lang="en-US" sz="1600" dirty="0"/>
              <a:t> in which one or more human subjects are </a:t>
            </a:r>
            <a:r>
              <a:rPr lang="en-US" sz="1600" u="sng" dirty="0"/>
              <a:t>prospectively assigned</a:t>
            </a:r>
            <a:r>
              <a:rPr lang="en-US" sz="1600" dirty="0"/>
              <a:t> to one or more </a:t>
            </a:r>
            <a:r>
              <a:rPr lang="en-US" sz="1600" u="sng" dirty="0"/>
              <a:t>interventions</a:t>
            </a:r>
            <a:r>
              <a:rPr lang="en-US" sz="1600" dirty="0"/>
              <a:t> (which may include placebo or other control) to evaluate the effects of those interventions on </a:t>
            </a:r>
            <a:r>
              <a:rPr lang="en-US" sz="1600" u="sng" dirty="0"/>
              <a:t>health-related biomedical or behavioral outcomes.</a:t>
            </a:r>
          </a:p>
          <a:p>
            <a:r>
              <a:rPr lang="en-US" dirty="0"/>
              <a:t>Pilot Trials</a:t>
            </a:r>
          </a:p>
          <a:p>
            <a:pPr lvl="1"/>
            <a:r>
              <a:rPr lang="en-US" dirty="0"/>
              <a:t>Obtain preliminary data for larger studies; work out logistical details</a:t>
            </a:r>
          </a:p>
          <a:p>
            <a:r>
              <a:rPr lang="en-US" dirty="0"/>
              <a:t>Phase I</a:t>
            </a:r>
          </a:p>
          <a:p>
            <a:pPr lvl="1"/>
            <a:r>
              <a:rPr lang="en-US" dirty="0"/>
              <a:t>Dose finding – recommended Phase II dose (RP2D); safety</a:t>
            </a:r>
          </a:p>
          <a:p>
            <a:r>
              <a:rPr lang="en-US" dirty="0"/>
              <a:t>Phase II</a:t>
            </a:r>
          </a:p>
          <a:p>
            <a:pPr lvl="1"/>
            <a:r>
              <a:rPr lang="en-US" dirty="0"/>
              <a:t>Demonstrate activity; additional safety; decide whether to go on to Phase III</a:t>
            </a:r>
          </a:p>
          <a:p>
            <a:r>
              <a:rPr lang="en-US" dirty="0"/>
              <a:t>Phase III</a:t>
            </a:r>
          </a:p>
          <a:p>
            <a:pPr lvl="1"/>
            <a:r>
              <a:rPr lang="en-US" dirty="0"/>
              <a:t>Definitive testing of a treatment vs. control (confirmatory trial)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371" y="3651166"/>
            <a:ext cx="4862623" cy="3070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trials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621971"/>
            <a:ext cx="9399585" cy="4672503"/>
          </a:xfrm>
        </p:spPr>
        <p:txBody>
          <a:bodyPr/>
          <a:lstStyle/>
          <a:p>
            <a:r>
              <a:rPr lang="en-US" dirty="0" smtClean="0"/>
              <a:t>Dose escalation: Dose 1, Dose 2, Dose 3,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Want to find maximum tolerated dose (MTD)</a:t>
            </a:r>
          </a:p>
          <a:p>
            <a:pPr lvl="1"/>
            <a:r>
              <a:rPr lang="en-US" dirty="0" smtClean="0"/>
              <a:t>Assumption: higher doses are better, but more toxic</a:t>
            </a:r>
          </a:p>
          <a:p>
            <a:r>
              <a:rPr lang="en-US" dirty="0" smtClean="0"/>
              <a:t>“3+3” – the most common design</a:t>
            </a:r>
          </a:p>
          <a:p>
            <a:pPr lvl="1"/>
            <a:r>
              <a:rPr lang="en-US" dirty="0" smtClean="0"/>
              <a:t>(+) Simple to use</a:t>
            </a:r>
          </a:p>
          <a:p>
            <a:pPr lvl="1"/>
            <a:r>
              <a:rPr lang="en-US" dirty="0" smtClean="0"/>
              <a:t>(-) Few patients treated at or near recommended dose</a:t>
            </a:r>
          </a:p>
          <a:p>
            <a:pPr lvl="1"/>
            <a:r>
              <a:rPr lang="en-US" dirty="0" smtClean="0"/>
              <a:t>(-) May underestimate the MTD</a:t>
            </a:r>
          </a:p>
          <a:p>
            <a:r>
              <a:rPr lang="en-US" dirty="0" smtClean="0"/>
              <a:t>Dose expansion cohort (DEC) or multiple expansion cohorts</a:t>
            </a:r>
          </a:p>
          <a:p>
            <a:pPr lvl="1"/>
            <a:r>
              <a:rPr lang="en-US" dirty="0" smtClean="0"/>
              <a:t>Better evaluation of toxicity at the MTD</a:t>
            </a:r>
          </a:p>
          <a:p>
            <a:pPr lvl="1"/>
            <a:r>
              <a:rPr lang="en-US" dirty="0" smtClean="0"/>
              <a:t>Preliminary efficacy (e.g. estimate response)</a:t>
            </a:r>
          </a:p>
          <a:p>
            <a:pPr lvl="1"/>
            <a:r>
              <a:rPr lang="en-US" dirty="0"/>
              <a:t>Usually 15-30 subjects, including </a:t>
            </a:r>
            <a:r>
              <a:rPr lang="en-US" dirty="0" smtClean="0"/>
              <a:t>MTD from escalation</a:t>
            </a:r>
            <a:endParaRPr lang="en-US" dirty="0"/>
          </a:p>
          <a:p>
            <a:pPr lvl="1"/>
            <a:r>
              <a:rPr lang="en-US" dirty="0" smtClean="0"/>
              <a:t>Need sample size justification</a:t>
            </a:r>
          </a:p>
          <a:p>
            <a:pPr lvl="2"/>
            <a:r>
              <a:rPr lang="en-US" sz="1850" dirty="0" smtClean="0"/>
              <a:t>Can be based on response rate</a:t>
            </a:r>
          </a:p>
          <a:p>
            <a:pPr lvl="2"/>
            <a:r>
              <a:rPr lang="en-US" sz="1850" dirty="0" smtClean="0"/>
              <a:t>Can be based </a:t>
            </a:r>
            <a:r>
              <a:rPr lang="en-US" sz="1850" dirty="0" smtClean="0"/>
              <a:t>on CI estimates (e.g. as in pilot studies)</a:t>
            </a:r>
            <a:endParaRPr lang="en-US" sz="18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221674"/>
            <a:ext cx="4115336" cy="34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“3+3”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Continuous reassessment method (CRM) - 1990</a:t>
            </a:r>
          </a:p>
          <a:p>
            <a:pPr lvl="1"/>
            <a:r>
              <a:rPr lang="en-US" dirty="0" smtClean="0"/>
              <a:t>Model-based</a:t>
            </a:r>
          </a:p>
          <a:p>
            <a:pPr lvl="1"/>
            <a:r>
              <a:rPr lang="en-US" dirty="0" smtClean="0"/>
              <a:t>Logistics are complex due to frequent model-re-estimation; never picked up</a:t>
            </a:r>
          </a:p>
          <a:p>
            <a:r>
              <a:rPr lang="en-US" dirty="0" smtClean="0"/>
              <a:t>Bayesian designs: </a:t>
            </a:r>
            <a:r>
              <a:rPr lang="en-US" dirty="0" smtClean="0">
                <a:hlinkClick r:id="rId2"/>
              </a:rPr>
              <a:t>www.trialdesign.org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Keyboard, </a:t>
            </a:r>
            <a:r>
              <a:rPr lang="en-US" dirty="0"/>
              <a:t>Bayesian Optimal Interval (BOIN</a:t>
            </a:r>
            <a:r>
              <a:rPr lang="en-US" dirty="0" smtClean="0"/>
              <a:t>), Time-to-event BOIN (TITE-BOIN)</a:t>
            </a:r>
          </a:p>
          <a:p>
            <a:r>
              <a:rPr lang="en-US" dirty="0" smtClean="0"/>
              <a:t>BOIN</a:t>
            </a:r>
          </a:p>
          <a:p>
            <a:pPr lvl="1"/>
            <a:r>
              <a:rPr lang="en-US" dirty="0"/>
              <a:t>easy to </a:t>
            </a:r>
            <a:r>
              <a:rPr lang="en-US" dirty="0" smtClean="0"/>
              <a:t>implement (provides rules table)</a:t>
            </a:r>
          </a:p>
          <a:p>
            <a:pPr lvl="1"/>
            <a:r>
              <a:rPr lang="en-US" dirty="0" smtClean="0"/>
              <a:t>flexible target </a:t>
            </a:r>
            <a:r>
              <a:rPr lang="en-US" dirty="0"/>
              <a:t>toxicity rate and cohort size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likely </a:t>
            </a:r>
            <a:r>
              <a:rPr lang="en-US" dirty="0" smtClean="0"/>
              <a:t>to </a:t>
            </a:r>
            <a:r>
              <a:rPr lang="en-US" dirty="0"/>
              <a:t>correctly </a:t>
            </a:r>
            <a:r>
              <a:rPr lang="en-US" dirty="0" smtClean="0"/>
              <a:t>select MTD </a:t>
            </a:r>
          </a:p>
          <a:p>
            <a:pPr lvl="1"/>
            <a:r>
              <a:rPr lang="en-US" dirty="0" smtClean="0"/>
              <a:t>allocates </a:t>
            </a:r>
            <a:r>
              <a:rPr lang="en-US" dirty="0"/>
              <a:t>more patients to the MTD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212" y="4013791"/>
            <a:ext cx="5915916" cy="261093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221276" y="718279"/>
            <a:ext cx="2967629" cy="4092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36212" y="914400"/>
            <a:ext cx="305769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>
                <a:solidFill>
                  <a:schemeClr val="bg2">
                    <a:lumMod val="50000"/>
                  </a:schemeClr>
                </a:solidFill>
              </a:rPr>
              <a:t>trialdesign.org (MD Anderson)</a:t>
            </a:r>
            <a:endParaRPr lang="en-US" sz="1850" spc="-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Immunotherapy – different paradigm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8263" y="1097439"/>
            <a:ext cx="5023104" cy="4093029"/>
          </a:xfrm>
        </p:spPr>
        <p:txBody>
          <a:bodyPr/>
          <a:lstStyle/>
          <a:p>
            <a:r>
              <a:rPr lang="en-US" dirty="0" smtClean="0"/>
              <a:t>Immunotherapies </a:t>
            </a:r>
          </a:p>
          <a:p>
            <a:pPr lvl="1"/>
            <a:r>
              <a:rPr lang="en-US" dirty="0" smtClean="0"/>
              <a:t>"monoclonal antibodies, with modest </a:t>
            </a:r>
            <a:r>
              <a:rPr lang="en-US" dirty="0"/>
              <a:t>dose-response relationship once receptor saturation has been </a:t>
            </a:r>
            <a:r>
              <a:rPr lang="en-US" dirty="0" smtClean="0"/>
              <a:t>achieved; can </a:t>
            </a:r>
            <a:r>
              <a:rPr lang="en-US" dirty="0"/>
              <a:t>have prolonged biological effects even after discontinuation of </a:t>
            </a:r>
            <a:r>
              <a:rPr lang="en-US" dirty="0" smtClean="0"/>
              <a:t>treatment"</a:t>
            </a:r>
            <a:endParaRPr lang="en-US" dirty="0"/>
          </a:p>
          <a:p>
            <a:pPr lvl="1"/>
            <a:r>
              <a:rPr lang="en-US" dirty="0" smtClean="0"/>
              <a:t>Toxicities </a:t>
            </a:r>
            <a:r>
              <a:rPr lang="en-US" dirty="0"/>
              <a:t>may be unpredictable: timing, severity, and </a:t>
            </a:r>
            <a:r>
              <a:rPr lang="en-US" dirty="0" smtClean="0"/>
              <a:t>duration</a:t>
            </a:r>
          </a:p>
          <a:p>
            <a:pPr lvl="1"/>
            <a:r>
              <a:rPr lang="en-US" dirty="0"/>
              <a:t>Delayed onset and prolonged duration </a:t>
            </a:r>
            <a:endParaRPr lang="en-US" dirty="0" smtClean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escalation methods don't capture true toxicity </a:t>
            </a:r>
            <a:r>
              <a:rPr lang="en-US" dirty="0" smtClean="0"/>
              <a:t>profile</a:t>
            </a:r>
          </a:p>
          <a:p>
            <a:pPr lvl="1"/>
            <a:r>
              <a:rPr lang="en-US" dirty="0"/>
              <a:t>Low DLT rates, may not reach </a:t>
            </a:r>
            <a:r>
              <a:rPr lang="en-US" dirty="0" smtClean="0"/>
              <a:t>MTD</a:t>
            </a:r>
          </a:p>
          <a:p>
            <a:pPr lvl="1"/>
            <a:r>
              <a:rPr lang="en-US" dirty="0" smtClean="0"/>
              <a:t>Defining </a:t>
            </a:r>
            <a:r>
              <a:rPr lang="en-US" dirty="0"/>
              <a:t>optimal phase II dose is challenging 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81230" y="1097439"/>
            <a:ext cx="5798882" cy="4093029"/>
          </a:xfrm>
        </p:spPr>
        <p:txBody>
          <a:bodyPr/>
          <a:lstStyle/>
          <a:p>
            <a:r>
              <a:rPr lang="en-US" dirty="0" smtClean="0"/>
              <a:t>Alternative: Optimal biologically active dose (OBD)</a:t>
            </a:r>
          </a:p>
          <a:p>
            <a:pPr lvl="1"/>
            <a:r>
              <a:rPr lang="en-US" dirty="0" smtClean="0"/>
              <a:t>Wages and Tait (2015) </a:t>
            </a:r>
            <a:r>
              <a:rPr lang="en-US" dirty="0">
                <a:hlinkClick r:id="rId2"/>
              </a:rPr>
              <a:t>https://uvatrapps.shinyapps.io/wtdesign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U-BOIN, BOIN12 and TITE-BOIN12 (</a:t>
            </a:r>
            <a:r>
              <a:rPr lang="en-US" dirty="0" smtClean="0">
                <a:hlinkClick r:id="rId3"/>
              </a:rPr>
              <a:t>www.trialdesign.org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02" y="4933506"/>
            <a:ext cx="3838496" cy="1733107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714" y="2554001"/>
            <a:ext cx="3738050" cy="38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related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Basic science and pre-clinical studies</a:t>
            </a:r>
          </a:p>
          <a:p>
            <a:r>
              <a:rPr lang="en-US" sz="2400" dirty="0" smtClean="0"/>
              <a:t>Pilot studies</a:t>
            </a:r>
          </a:p>
          <a:p>
            <a:r>
              <a:rPr lang="en-US" sz="2400" dirty="0" smtClean="0"/>
              <a:t>Phase I and II clinical trials </a:t>
            </a:r>
          </a:p>
          <a:p>
            <a:r>
              <a:rPr lang="en-US" sz="2400" dirty="0" smtClean="0"/>
              <a:t>Clinical trials with biomarkers</a:t>
            </a: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trials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8264" y="1621971"/>
            <a:ext cx="9399585" cy="4552001"/>
          </a:xfrm>
        </p:spPr>
        <p:txBody>
          <a:bodyPr/>
          <a:lstStyle/>
          <a:p>
            <a:r>
              <a:rPr lang="en-US" dirty="0" smtClean="0"/>
              <a:t>Primary endpoint: usually response </a:t>
            </a:r>
            <a:r>
              <a:rPr lang="en-US" dirty="0" smtClean="0"/>
              <a:t>(ORR=CR/PR</a:t>
            </a:r>
            <a:r>
              <a:rPr lang="en-US" dirty="0" smtClean="0"/>
              <a:t>) or progression-free survival (PFS)</a:t>
            </a:r>
          </a:p>
          <a:p>
            <a:r>
              <a:rPr lang="en-US" dirty="0" smtClean="0"/>
              <a:t>Single </a:t>
            </a:r>
            <a:r>
              <a:rPr lang="en-US" dirty="0"/>
              <a:t>arm trials</a:t>
            </a:r>
          </a:p>
          <a:p>
            <a:pPr marL="460375" lvl="1" indent="0">
              <a:buNone/>
            </a:pPr>
            <a:r>
              <a:rPr lang="en-US" dirty="0" smtClean="0"/>
              <a:t>(+) </a:t>
            </a:r>
            <a:r>
              <a:rPr lang="en-US" dirty="0"/>
              <a:t>Smaller sample size (usually &lt; 60 patients)</a:t>
            </a:r>
          </a:p>
          <a:p>
            <a:pPr marL="460375" lvl="1" indent="0">
              <a:buNone/>
            </a:pPr>
            <a:r>
              <a:rPr lang="en-US" dirty="0" smtClean="0"/>
              <a:t>(-) </a:t>
            </a:r>
            <a:r>
              <a:rPr lang="en-US" dirty="0"/>
              <a:t>Bias </a:t>
            </a:r>
            <a:r>
              <a:rPr lang="en-US" dirty="0" smtClean="0"/>
              <a:t>(historic </a:t>
            </a:r>
            <a:r>
              <a:rPr lang="en-US" dirty="0"/>
              <a:t>controls, </a:t>
            </a:r>
            <a:r>
              <a:rPr lang="en-US" dirty="0" smtClean="0"/>
              <a:t>eligibility criteria, </a:t>
            </a:r>
            <a:r>
              <a:rPr lang="en-US" dirty="0" smtClean="0"/>
              <a:t>time </a:t>
            </a:r>
            <a:r>
              <a:rPr lang="en-US" dirty="0"/>
              <a:t>trends)</a:t>
            </a:r>
          </a:p>
          <a:p>
            <a:pPr marL="460375" lvl="1" indent="0">
              <a:buNone/>
            </a:pPr>
            <a:r>
              <a:rPr lang="en-US" dirty="0" smtClean="0"/>
              <a:t>(-) </a:t>
            </a:r>
            <a:r>
              <a:rPr lang="en-US" dirty="0"/>
              <a:t>Combination treatments: can’t determine contributions of each </a:t>
            </a:r>
            <a:r>
              <a:rPr lang="en-US" dirty="0" smtClean="0"/>
              <a:t>component</a:t>
            </a:r>
            <a:endParaRPr lang="en-US" dirty="0"/>
          </a:p>
          <a:p>
            <a:r>
              <a:rPr lang="en-US" dirty="0"/>
              <a:t> Randomized designs</a:t>
            </a:r>
          </a:p>
          <a:p>
            <a:pPr marL="460375" lvl="1" indent="0">
              <a:buNone/>
            </a:pPr>
            <a:r>
              <a:rPr lang="en-US" dirty="0" smtClean="0"/>
              <a:t>(+) </a:t>
            </a:r>
            <a:r>
              <a:rPr lang="en-US" dirty="0"/>
              <a:t>Eliminates biases via randomization (and blinding)</a:t>
            </a:r>
          </a:p>
          <a:p>
            <a:pPr marL="460375" lvl="1" indent="0">
              <a:buNone/>
            </a:pPr>
            <a:r>
              <a:rPr lang="en-US" dirty="0" smtClean="0"/>
              <a:t>(+) </a:t>
            </a:r>
            <a:r>
              <a:rPr lang="en-US" dirty="0"/>
              <a:t>Valid comparisons</a:t>
            </a:r>
          </a:p>
          <a:p>
            <a:pPr marL="460375" lvl="1" indent="0">
              <a:buNone/>
            </a:pPr>
            <a:r>
              <a:rPr lang="en-US" dirty="0" smtClean="0"/>
              <a:t>(-) </a:t>
            </a:r>
            <a:r>
              <a:rPr lang="en-US" dirty="0"/>
              <a:t>Large sample size (up to 4 times as many)</a:t>
            </a:r>
          </a:p>
          <a:p>
            <a:r>
              <a:rPr lang="en-US" dirty="0" smtClean="0"/>
              <a:t>ORR: Simon’s </a:t>
            </a:r>
            <a:r>
              <a:rPr lang="en-US" dirty="0" smtClean="0"/>
              <a:t>single arm two-stage </a:t>
            </a:r>
            <a:r>
              <a:rPr lang="en-US" dirty="0" smtClean="0"/>
              <a:t>design - very </a:t>
            </a:r>
            <a:r>
              <a:rPr lang="en-US" dirty="0"/>
              <a:t>common but </a:t>
            </a:r>
            <a:r>
              <a:rPr lang="en-US" dirty="0" smtClean="0"/>
              <a:t>often criticized</a:t>
            </a:r>
          </a:p>
          <a:p>
            <a:r>
              <a:rPr lang="en-US" dirty="0" smtClean="0"/>
              <a:t>PFS</a:t>
            </a:r>
            <a:r>
              <a:rPr lang="en-US" dirty="0" smtClean="0"/>
              <a:t>: one-sample logrank test can be used </a:t>
            </a:r>
          </a:p>
          <a:p>
            <a:pPr lvl="1"/>
            <a:r>
              <a:rPr lang="en-US" dirty="0" smtClean="0"/>
              <a:t>Better power than using the binary outcome of fixed-time PFS rate (e.g. 6-month PFS rate)</a:t>
            </a:r>
          </a:p>
          <a:p>
            <a:pPr lvl="1"/>
            <a:r>
              <a:rPr lang="en-US" dirty="0" smtClean="0"/>
              <a:t>Difficult to plan interim analyses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20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68264" y="1621971"/>
                <a:ext cx="9399585" cy="4590365"/>
              </a:xfrm>
            </p:spPr>
            <p:txBody>
              <a:bodyPr/>
              <a:lstStyle/>
              <a:p>
                <a:r>
                  <a:rPr lang="en-US" dirty="0" smtClean="0"/>
                  <a:t>Usually PFS or ORR as the primary endpoint</a:t>
                </a:r>
              </a:p>
              <a:p>
                <a:r>
                  <a:rPr lang="en-US" b="1" dirty="0" smtClean="0"/>
                  <a:t>Selection designs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e.g. Simon et al 1985; Rubinstein et al 1981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“Pick-the-winner”: selects the better (by any amount) of the two arms </a:t>
                </a:r>
              </a:p>
              <a:p>
                <a:pPr lvl="1"/>
                <a:r>
                  <a:rPr lang="en-US" dirty="0" smtClean="0"/>
                  <a:t>n = 29-37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90% power to select the superior design if ORR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=15%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No guarantee that the selected arm is better than the </a:t>
                </a:r>
                <a:r>
                  <a:rPr lang="en-US" dirty="0" smtClean="0"/>
                  <a:t>control</a:t>
                </a:r>
              </a:p>
              <a:p>
                <a:r>
                  <a:rPr lang="en-US" b="1" dirty="0" smtClean="0"/>
                  <a:t>Screening design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Rubinstein et al, JCO 2005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“Preliminary and non-definitive” vs. standard treatment</a:t>
                </a:r>
              </a:p>
              <a:p>
                <a:pPr lvl="1"/>
                <a:r>
                  <a:rPr lang="en-US" dirty="0" smtClean="0"/>
                  <a:t>Type I and II error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) are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feasible sample size</a:t>
                </a:r>
              </a:p>
              <a:p>
                <a:pPr lvl="2"/>
                <a:r>
                  <a:rPr lang="en-US" sz="1850" dirty="0"/>
                  <a:t>Power: 80% - 90%</a:t>
                </a:r>
              </a:p>
              <a:p>
                <a:pPr lvl="2"/>
                <a:r>
                  <a:rPr lang="en-US" sz="1850" dirty="0"/>
                  <a:t>One-sided </a:t>
                </a:r>
                <a14:m>
                  <m:oMath xmlns:m="http://schemas.openxmlformats.org/officeDocument/2006/math">
                    <m:r>
                      <a:rPr lang="en-US" sz="185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50" dirty="0"/>
                  <a:t>: 10% - 20%</a:t>
                </a:r>
              </a:p>
              <a:p>
                <a:pPr lvl="2"/>
                <a:r>
                  <a:rPr lang="en-US" sz="1850" dirty="0"/>
                  <a:t>Number of events 69-160 for HR=0.67</a:t>
                </a:r>
              </a:p>
              <a:p>
                <a:pPr lvl="2"/>
                <a:r>
                  <a:rPr lang="en-US" sz="1850" dirty="0"/>
                  <a:t>n</a:t>
                </a:r>
                <a14:m>
                  <m:oMath xmlns:m="http://schemas.openxmlformats.org/officeDocument/2006/math">
                    <m:r>
                      <a:rPr lang="en-US" sz="185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50" dirty="0"/>
                  <a:t>50-100/arm if most pts progress</a:t>
                </a:r>
              </a:p>
              <a:p>
                <a:r>
                  <a:rPr lang="en-US" b="1" dirty="0" smtClean="0"/>
                  <a:t>Master protocol/platform trials - </a:t>
                </a:r>
                <a:r>
                  <a:rPr lang="en-US" dirty="0" smtClean="0"/>
                  <a:t>Multiple single arm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264" y="1621971"/>
                <a:ext cx="9399585" cy="4590365"/>
              </a:xfrm>
              <a:blipFill>
                <a:blip r:embed="rId3"/>
                <a:stretch>
                  <a:fillRect l="-1427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Design Issues of Randomized Phase II Trials and </a:t>
            </a:r>
            <a:r>
              <a:rPr lang="en-US" i="1" dirty="0" smtClean="0"/>
              <a:t>a Proposal </a:t>
            </a:r>
            <a:r>
              <a:rPr lang="en-US" i="1" dirty="0"/>
              <a:t>for Phase II Screening </a:t>
            </a:r>
            <a:r>
              <a:rPr lang="en-US" i="1" dirty="0" smtClean="0"/>
              <a:t>Trials (Rubinstein et al, JCO 2005)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Phase II trials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19" y="3508206"/>
            <a:ext cx="4114800" cy="23412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in 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Integral</a:t>
            </a:r>
          </a:p>
          <a:p>
            <a:pPr lvl="1"/>
            <a:r>
              <a:rPr lang="en-US" dirty="0" smtClean="0"/>
              <a:t>Inherent </a:t>
            </a:r>
            <a:r>
              <a:rPr lang="en-US" dirty="0"/>
              <a:t>in the study </a:t>
            </a:r>
            <a:r>
              <a:rPr lang="en-US" dirty="0" smtClean="0"/>
              <a:t>design, performed </a:t>
            </a:r>
            <a:r>
              <a:rPr lang="en-US" dirty="0"/>
              <a:t>in real time </a:t>
            </a:r>
            <a:r>
              <a:rPr lang="en-US" dirty="0" smtClean="0"/>
              <a:t>for eligibility or stratification</a:t>
            </a:r>
          </a:p>
          <a:p>
            <a:r>
              <a:rPr lang="en-US" b="1" dirty="0" smtClean="0"/>
              <a:t>Integrated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test specific hypotheses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study, not integral to study design</a:t>
            </a:r>
          </a:p>
          <a:p>
            <a:r>
              <a:rPr lang="en-US" b="1" dirty="0" smtClean="0"/>
              <a:t>Prognostic</a:t>
            </a:r>
          </a:p>
          <a:p>
            <a:pPr lvl="1"/>
            <a:r>
              <a:rPr lang="en-US" dirty="0" smtClean="0"/>
              <a:t>Associated with disease prognosis regardless of treatment type (e.g. </a:t>
            </a:r>
            <a:r>
              <a:rPr lang="en-US" dirty="0" smtClean="0"/>
              <a:t>CA-125 or PSA)</a:t>
            </a:r>
            <a:endParaRPr lang="en-US" dirty="0" smtClean="0"/>
          </a:p>
          <a:p>
            <a:r>
              <a:rPr lang="en-US" b="1" dirty="0" smtClean="0"/>
              <a:t>Predictive</a:t>
            </a:r>
          </a:p>
          <a:p>
            <a:pPr lvl="1"/>
            <a:r>
              <a:rPr lang="en-US" dirty="0" smtClean="0"/>
              <a:t>Different prognostic ability depending on treatment (e.g. HRD for </a:t>
            </a:r>
            <a:r>
              <a:rPr lang="en-US" dirty="0" err="1" smtClean="0"/>
              <a:t>PARPi</a:t>
            </a:r>
            <a:r>
              <a:rPr lang="en-US" dirty="0" smtClean="0"/>
              <a:t>) - interaction</a:t>
            </a:r>
            <a:endParaRPr lang="en-US" dirty="0" smtClean="0"/>
          </a:p>
          <a:p>
            <a:r>
              <a:rPr lang="en-US" b="1" dirty="0"/>
              <a:t>Credentials</a:t>
            </a:r>
          </a:p>
          <a:p>
            <a:pPr lvl="1"/>
            <a:r>
              <a:rPr lang="en-US" dirty="0"/>
              <a:t>Very strong: strong evidence of benefit in M+ </a:t>
            </a:r>
            <a:r>
              <a:rPr lang="en-US" dirty="0" smtClean="0"/>
              <a:t>only (enrichment design)</a:t>
            </a:r>
            <a:endParaRPr lang="en-US" dirty="0"/>
          </a:p>
          <a:p>
            <a:pPr lvl="1"/>
            <a:r>
              <a:rPr lang="en-US" dirty="0"/>
              <a:t>Strong: evidence of benefit in M+, but cannot rule out benefit in M-</a:t>
            </a:r>
          </a:p>
          <a:p>
            <a:pPr lvl="1"/>
            <a:r>
              <a:rPr lang="en-US" dirty="0"/>
              <a:t>Weak: treatment is expected to benefit both M+ and M-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Phase II designs with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263" y="1426531"/>
            <a:ext cx="5023104" cy="4093029"/>
          </a:xfrm>
        </p:spPr>
        <p:txBody>
          <a:bodyPr/>
          <a:lstStyle/>
          <a:p>
            <a:r>
              <a:rPr lang="en-US" dirty="0"/>
              <a:t>Phase II goals: Phase III go/no go decision, and inform Phase III </a:t>
            </a:r>
            <a:r>
              <a:rPr lang="en-US" dirty="0" smtClean="0"/>
              <a:t>design:</a:t>
            </a:r>
            <a:endParaRPr lang="en-US" dirty="0"/>
          </a:p>
          <a:p>
            <a:pPr lvl="1"/>
            <a:r>
              <a:rPr lang="en-US" dirty="0"/>
              <a:t>Biomarker-enrichment design</a:t>
            </a:r>
          </a:p>
          <a:p>
            <a:pPr lvl="1"/>
            <a:r>
              <a:rPr lang="en-US" dirty="0"/>
              <a:t>Biomarker-stratified design</a:t>
            </a:r>
          </a:p>
          <a:p>
            <a:pPr lvl="1"/>
            <a:r>
              <a:rPr lang="en-US" dirty="0"/>
              <a:t>Drop biomarker (standard Phase III design)</a:t>
            </a:r>
          </a:p>
          <a:p>
            <a:pPr lvl="1"/>
            <a:r>
              <a:rPr lang="en-US" dirty="0"/>
              <a:t>Do not conduct Phase III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9144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  <p:sp>
        <p:nvSpPr>
          <p:cNvPr id="10" name="TextBox 9"/>
          <p:cNvSpPr txBox="1"/>
          <p:nvPr/>
        </p:nvSpPr>
        <p:spPr>
          <a:xfrm>
            <a:off x="6432194" y="1450915"/>
            <a:ext cx="3352800" cy="354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 smtClean="0"/>
              <a:t>Biomarker-enrichment design</a:t>
            </a:r>
            <a:endParaRPr lang="en-US" sz="1400" spc="-50" dirty="0"/>
          </a:p>
        </p:txBody>
      </p:sp>
      <p:sp>
        <p:nvSpPr>
          <p:cNvPr id="12" name="TextBox 11"/>
          <p:cNvSpPr txBox="1"/>
          <p:nvPr/>
        </p:nvSpPr>
        <p:spPr>
          <a:xfrm>
            <a:off x="6393712" y="4194285"/>
            <a:ext cx="3352800" cy="354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 smtClean="0"/>
              <a:t>Biomarker-ratified design</a:t>
            </a:r>
            <a:endParaRPr lang="en-US" sz="1400" spc="-50" dirty="0"/>
          </a:p>
        </p:txBody>
      </p:sp>
      <p:sp>
        <p:nvSpPr>
          <p:cNvPr id="14" name="TextBox 13"/>
          <p:cNvSpPr txBox="1"/>
          <p:nvPr/>
        </p:nvSpPr>
        <p:spPr>
          <a:xfrm>
            <a:off x="6711095" y="1066086"/>
            <a:ext cx="4084053" cy="256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pc="-50" dirty="0" smtClean="0"/>
              <a:t>Phase III designs</a:t>
            </a:r>
            <a:endParaRPr lang="en-US" sz="2000" spc="-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76" y="3413795"/>
            <a:ext cx="4456546" cy="2781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86" y="1772839"/>
            <a:ext cx="5444246" cy="1898938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072" y="4371494"/>
            <a:ext cx="3644327" cy="21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3" y="1621971"/>
            <a:ext cx="10230539" cy="4681393"/>
          </a:xfrm>
        </p:spPr>
        <p:txBody>
          <a:bodyPr/>
          <a:lstStyle/>
          <a:p>
            <a:r>
              <a:rPr lang="en-US" dirty="0" smtClean="0"/>
              <a:t>Describe design and the outcomes in the analysis plan</a:t>
            </a:r>
          </a:p>
          <a:p>
            <a:r>
              <a:rPr lang="en-US" dirty="0" smtClean="0"/>
              <a:t>Match a statistical analysis plan for each experiment, hypothesis and outcome </a:t>
            </a:r>
          </a:p>
          <a:p>
            <a:pPr lvl="1"/>
            <a:r>
              <a:rPr lang="en-US" dirty="0" smtClean="0"/>
              <a:t>Can group similar analysis types, if appropriate</a:t>
            </a:r>
          </a:p>
          <a:p>
            <a:r>
              <a:rPr lang="en-US" dirty="0" smtClean="0"/>
              <a:t>Start from simpler analyses as appropriate, followed by additional more complex analysis methods </a:t>
            </a:r>
          </a:p>
          <a:p>
            <a:r>
              <a:rPr lang="en-US" dirty="0" smtClean="0"/>
              <a:t>State all assumptions for analysis and power calculations, provide rationale for why a particular method is used</a:t>
            </a:r>
          </a:p>
          <a:p>
            <a:r>
              <a:rPr lang="en-US" dirty="0" smtClean="0"/>
              <a:t>Know your audience:</a:t>
            </a:r>
          </a:p>
          <a:p>
            <a:pPr lvl="1"/>
            <a:r>
              <a:rPr lang="en-US" dirty="0" smtClean="0"/>
              <a:t>Clinicians who may not know statistics</a:t>
            </a:r>
          </a:p>
          <a:p>
            <a:pPr lvl="1"/>
            <a:r>
              <a:rPr lang="en-US" dirty="0" smtClean="0"/>
              <a:t>Statisticians would want enough detail </a:t>
            </a:r>
          </a:p>
          <a:p>
            <a:r>
              <a:rPr lang="en-US" dirty="0" smtClean="0"/>
              <a:t>Power calculations: </a:t>
            </a:r>
          </a:p>
          <a:p>
            <a:pPr lvl="1"/>
            <a:r>
              <a:rPr lang="en-US" dirty="0" smtClean="0"/>
              <a:t>Need one for each main type of analysis, and for all primary endpoints</a:t>
            </a:r>
          </a:p>
          <a:p>
            <a:pPr lvl="1"/>
            <a:r>
              <a:rPr lang="en-US" dirty="0" smtClean="0"/>
              <a:t>Don’t use generic calculations (e.g. only standardized effect size), connect effect size to preliminary data</a:t>
            </a:r>
          </a:p>
          <a:p>
            <a:pPr lvl="1"/>
            <a:r>
              <a:rPr lang="en-US" dirty="0" smtClean="0"/>
              <a:t>Simplify the tests and design for power analysis: e.g. 2-group comparison even if &gt;2 groups; two-sample t-test for tumor growth instead of mixed models</a:t>
            </a:r>
          </a:p>
          <a:p>
            <a:pPr lvl="1"/>
            <a:r>
              <a:rPr lang="en-US" dirty="0" smtClean="0"/>
              <a:t>Provide enough detail about assumptions so that power calculations can be reproduced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621971"/>
            <a:ext cx="9399585" cy="4481117"/>
          </a:xfrm>
        </p:spPr>
        <p:txBody>
          <a:bodyPr/>
          <a:lstStyle/>
          <a:p>
            <a:r>
              <a:rPr lang="en-US" dirty="0" smtClean="0"/>
              <a:t>Typically basic science grants include multiple experiments</a:t>
            </a:r>
          </a:p>
          <a:p>
            <a:r>
              <a:rPr lang="en-US" dirty="0" smtClean="0"/>
              <a:t>Challenge: scientific narrative is usually terse, difficult to understand what the experiments are</a:t>
            </a:r>
          </a:p>
          <a:p>
            <a:r>
              <a:rPr lang="en-US" dirty="0" smtClean="0"/>
              <a:t>Collaborative approach:</a:t>
            </a:r>
          </a:p>
          <a:p>
            <a:pPr lvl="1"/>
            <a:r>
              <a:rPr lang="en-US" dirty="0" smtClean="0"/>
              <a:t>Review draft, make a list of experiments as listed</a:t>
            </a:r>
          </a:p>
          <a:p>
            <a:pPr lvl="1"/>
            <a:r>
              <a:rPr lang="en-US" dirty="0" smtClean="0"/>
              <a:t>Meet with the PI/study team</a:t>
            </a:r>
          </a:p>
          <a:p>
            <a:pPr lvl="1"/>
            <a:r>
              <a:rPr lang="en-US" dirty="0" smtClean="0"/>
              <a:t>For each experiment identify: type of sample, outcome measure, data type, overall design, correlation structure, preliminary data</a:t>
            </a:r>
          </a:p>
          <a:p>
            <a:pPr lvl="1"/>
            <a:r>
              <a:rPr lang="en-US" dirty="0" smtClean="0"/>
              <a:t>Work out sample size justification and analysis plan </a:t>
            </a:r>
          </a:p>
          <a:p>
            <a:r>
              <a:rPr lang="en-US" dirty="0"/>
              <a:t>“Statistical Considerations” need to include, for each experiment:</a:t>
            </a:r>
          </a:p>
          <a:p>
            <a:pPr lvl="1"/>
            <a:r>
              <a:rPr lang="en-US" dirty="0"/>
              <a:t>Description of experimental design </a:t>
            </a:r>
          </a:p>
          <a:p>
            <a:pPr lvl="1"/>
            <a:r>
              <a:rPr lang="en-US" dirty="0"/>
              <a:t>Outcome measure </a:t>
            </a:r>
            <a:r>
              <a:rPr lang="en-US" dirty="0" smtClean="0"/>
              <a:t>type (continuous, binary, count,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Analysis </a:t>
            </a:r>
            <a:r>
              <a:rPr lang="en-US" dirty="0"/>
              <a:t>plan</a:t>
            </a:r>
          </a:p>
          <a:p>
            <a:pPr lvl="1"/>
            <a:r>
              <a:rPr lang="en-US" dirty="0"/>
              <a:t>Sample size justification – number of samples, replicates, or other relevant </a:t>
            </a:r>
            <a:r>
              <a:rPr lang="en-US" dirty="0" smtClean="0"/>
              <a:t>units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Science grants – common studies and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944397"/>
            <a:ext cx="9399585" cy="5384039"/>
          </a:xfrm>
        </p:spPr>
        <p:txBody>
          <a:bodyPr/>
          <a:lstStyle/>
          <a:p>
            <a:r>
              <a:rPr lang="en-US" i="1" dirty="0" smtClean="0"/>
              <a:t>In vitro </a:t>
            </a:r>
            <a:r>
              <a:rPr lang="en-US" dirty="0" smtClean="0"/>
              <a:t>(e.g. cell line experiments) </a:t>
            </a:r>
          </a:p>
          <a:p>
            <a:pPr lvl="1"/>
            <a:r>
              <a:rPr lang="en-US" dirty="0" smtClean="0"/>
              <a:t>Cell lines come from a single subject, usually not combined across cell lines</a:t>
            </a:r>
          </a:p>
          <a:p>
            <a:pPr lvl="1"/>
            <a:r>
              <a:rPr lang="en-US" dirty="0" smtClean="0"/>
              <a:t>Smaller variability</a:t>
            </a:r>
          </a:p>
          <a:p>
            <a:pPr lvl="1"/>
            <a:r>
              <a:rPr lang="en-US" dirty="0" smtClean="0"/>
              <a:t>Usually simple </a:t>
            </a:r>
            <a:r>
              <a:rPr lang="en-US" dirty="0" smtClean="0"/>
              <a:t>statistical methods</a:t>
            </a:r>
            <a:endParaRPr lang="en-US" dirty="0" smtClean="0"/>
          </a:p>
          <a:p>
            <a:pPr lvl="1"/>
            <a:r>
              <a:rPr lang="en-US" dirty="0" smtClean="0"/>
              <a:t>Generalizability?</a:t>
            </a:r>
          </a:p>
          <a:p>
            <a:r>
              <a:rPr lang="en-US" dirty="0" smtClean="0"/>
              <a:t>I</a:t>
            </a:r>
            <a:r>
              <a:rPr lang="en-US" i="1" dirty="0" smtClean="0"/>
              <a:t>n </a:t>
            </a:r>
            <a:r>
              <a:rPr lang="en-US" i="1" dirty="0"/>
              <a:t>vivo </a:t>
            </a:r>
            <a:r>
              <a:rPr lang="en-US" dirty="0"/>
              <a:t>(mouse xenografts, PDX models,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Tumor growth (calipers or imaging) – linear mixed models</a:t>
            </a:r>
          </a:p>
          <a:p>
            <a:pPr lvl="1"/>
            <a:r>
              <a:rPr lang="en-US" dirty="0" smtClean="0"/>
              <a:t>End of experiment excised tumor assays (two-sample tests or ANOVA/linear regression models)</a:t>
            </a:r>
          </a:p>
          <a:p>
            <a:r>
              <a:rPr lang="en-US" dirty="0" smtClean="0"/>
              <a:t>Immunohistochemistry (IHC) – ordinal (manual scoring) or continuous (pixel-based image analysis)</a:t>
            </a:r>
          </a:p>
          <a:p>
            <a:pPr lvl="1"/>
            <a:r>
              <a:rPr lang="en-US" dirty="0" smtClean="0"/>
              <a:t>Manual scoring is often dichotomized as positive/negative → Fisher’s exact test or chi-squared test</a:t>
            </a:r>
          </a:p>
          <a:p>
            <a:pPr lvl="1"/>
            <a:r>
              <a:rPr lang="en-US" dirty="0" smtClean="0"/>
              <a:t>Continuous scoring is usually % staining </a:t>
            </a:r>
            <a:r>
              <a:rPr lang="en-US" dirty="0"/>
              <a:t>→</a:t>
            </a:r>
            <a:r>
              <a:rPr lang="en-US" dirty="0" smtClean="0"/>
              <a:t> Wilcoxon test is reasonable</a:t>
            </a:r>
          </a:p>
          <a:p>
            <a:pPr lvl="1"/>
            <a:r>
              <a:rPr lang="en-US" dirty="0" smtClean="0"/>
              <a:t>Is expression normalized to something else? → log-transform </a:t>
            </a:r>
          </a:p>
          <a:p>
            <a:r>
              <a:rPr lang="en-US" dirty="0" smtClean="0"/>
              <a:t>RT-PCR: use mixed models based on the 2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ΔΔ</a:t>
            </a:r>
            <a:r>
              <a:rPr lang="en-US" baseline="30000" dirty="0" smtClean="0"/>
              <a:t>Ct</a:t>
            </a:r>
            <a:r>
              <a:rPr lang="en-US" dirty="0" smtClean="0"/>
              <a:t> approach</a:t>
            </a:r>
          </a:p>
          <a:p>
            <a:r>
              <a:rPr lang="en-US" dirty="0"/>
              <a:t>Other types: expression, cell </a:t>
            </a:r>
            <a:r>
              <a:rPr lang="en-US" dirty="0" smtClean="0"/>
              <a:t>counts</a:t>
            </a:r>
          </a:p>
          <a:p>
            <a:r>
              <a:rPr lang="en-US" dirty="0" smtClean="0"/>
              <a:t>Tissue sample analysis - association of biomarker levels with clinical outcome (usually OS, PFS)</a:t>
            </a:r>
            <a:endParaRPr lang="en-US" dirty="0" smtClean="0"/>
          </a:p>
          <a:p>
            <a:r>
              <a:rPr lang="en-US" dirty="0" smtClean="0"/>
              <a:t>Genomic data (RNA-Seq, methylation,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s</a:t>
            </a:r>
            <a:r>
              <a:rPr lang="en-US" dirty="0" smtClean="0"/>
              <a:t>tatistical analysis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64" y="1295908"/>
            <a:ext cx="9399585" cy="5048185"/>
          </a:xfrm>
        </p:spPr>
        <p:txBody>
          <a:bodyPr>
            <a:noAutofit/>
          </a:bodyPr>
          <a:lstStyle/>
          <a:p>
            <a:r>
              <a:rPr lang="en-US" dirty="0" smtClean="0"/>
              <a:t>In vitro:</a:t>
            </a:r>
            <a:endParaRPr lang="en-US" dirty="0"/>
          </a:p>
          <a:p>
            <a:pPr lvl="1"/>
            <a:r>
              <a:rPr lang="en-US" dirty="0"/>
              <a:t>Metabolic analysis in Aim </a:t>
            </a:r>
            <a:r>
              <a:rPr lang="en-US" dirty="0" smtClean="0"/>
              <a:t>1 </a:t>
            </a:r>
            <a:r>
              <a:rPr lang="en-US" dirty="0"/>
              <a:t>will be conducted in several cell lines (MCF7/T47D, HMECs/MMECs, and MCF10A cells), and will produce continuous measures from a variety of assays which will be compared between experimental conditions within each cell line. </a:t>
            </a:r>
            <a:endParaRPr lang="en-US" dirty="0" smtClean="0"/>
          </a:p>
          <a:p>
            <a:pPr lvl="1"/>
            <a:r>
              <a:rPr lang="en-US" dirty="0" smtClean="0"/>
              <a:t>Two-group </a:t>
            </a:r>
            <a:r>
              <a:rPr lang="en-US" dirty="0"/>
              <a:t>comparisons will be conducted using the Wilcoxon ranksum test, and multiple groups will be compared using the </a:t>
            </a:r>
            <a:r>
              <a:rPr lang="en-US" dirty="0" err="1"/>
              <a:t>Kruskal</a:t>
            </a:r>
            <a:r>
              <a:rPr lang="en-US" dirty="0"/>
              <a:t>-Wallis test.  </a:t>
            </a:r>
          </a:p>
          <a:p>
            <a:pPr lvl="1"/>
            <a:r>
              <a:rPr lang="en-US" dirty="0"/>
              <a:t>In addition, linear regression models with each assay as the outcome variable will be 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vivo:</a:t>
            </a:r>
            <a:endParaRPr lang="en-US" dirty="0"/>
          </a:p>
          <a:p>
            <a:pPr lvl="1"/>
            <a:r>
              <a:rPr lang="en-US" dirty="0" smtClean="0"/>
              <a:t>In vivo xenograft studies will measure tumor volume 3 times/week for 6 weeks, and linear mixed-effects models with repeated measures will be used to compare tumor growth curves between treatment groups. </a:t>
            </a:r>
          </a:p>
          <a:p>
            <a:pPr lvl="1"/>
            <a:r>
              <a:rPr lang="en-US" dirty="0" smtClean="0"/>
              <a:t>The models will include tumor size as the outcome, with treatment, time and their interaction as fixed effects, and mouse as a random effect. Within-mouse correlation between repeated tumor measurements will be accounted for using an appropriate variance-covariance structure, e.g. autoregressive of order 1 (AR(1)).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in vitro </a:t>
            </a:r>
            <a:r>
              <a:rPr lang="en-US" dirty="0" smtClean="0"/>
              <a:t>and </a:t>
            </a:r>
            <a:r>
              <a:rPr lang="en-US" i="1" dirty="0" smtClean="0"/>
              <a:t>in vivo</a:t>
            </a:r>
            <a:r>
              <a:rPr lang="en-US" dirty="0" smtClean="0"/>
              <a:t>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calculations may be challenging - usually due to lack of preliminary data</a:t>
            </a:r>
          </a:p>
          <a:p>
            <a:pPr lvl="1"/>
            <a:r>
              <a:rPr lang="en-US" dirty="0"/>
              <a:t>Usually majority of outcomes are continuous (e.g. biomarker expression)</a:t>
            </a:r>
          </a:p>
          <a:p>
            <a:pPr lvl="1"/>
            <a:r>
              <a:rPr lang="en-US" dirty="0"/>
              <a:t>Need mean and SD, and a target effect size</a:t>
            </a:r>
          </a:p>
          <a:p>
            <a:pPr lvl="1"/>
            <a:r>
              <a:rPr lang="en-US" dirty="0"/>
              <a:t>Investigators rarely have such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Literature </a:t>
            </a:r>
            <a:r>
              <a:rPr lang="en-US" dirty="0"/>
              <a:t>search: </a:t>
            </a:r>
          </a:p>
          <a:p>
            <a:pPr lvl="1"/>
            <a:r>
              <a:rPr lang="en-US" dirty="0"/>
              <a:t>Ask for publications, ask to highlight relevant </a:t>
            </a:r>
            <a:r>
              <a:rPr lang="en-US" dirty="0" smtClean="0"/>
              <a:t>numbers in a PDF</a:t>
            </a:r>
            <a:endParaRPr lang="en-US" dirty="0"/>
          </a:p>
          <a:p>
            <a:pPr lvl="1"/>
            <a:r>
              <a:rPr lang="en-US" dirty="0"/>
              <a:t>Tables and text: look for mean ± SEM → convert to mean ± SD</a:t>
            </a:r>
          </a:p>
          <a:p>
            <a:pPr lvl="1"/>
            <a:r>
              <a:rPr lang="en-US" dirty="0"/>
              <a:t>Figures: look for error bars and n → convert to mean ± SD, use Acrobat measuring tools</a:t>
            </a:r>
          </a:p>
          <a:p>
            <a:r>
              <a:rPr lang="en-US" dirty="0"/>
              <a:t>If no prelim data are available, </a:t>
            </a:r>
            <a:r>
              <a:rPr lang="en-US" dirty="0" smtClean="0"/>
              <a:t>can give power </a:t>
            </a:r>
            <a:r>
              <a:rPr lang="en-US" dirty="0"/>
              <a:t>curves </a:t>
            </a:r>
            <a:r>
              <a:rPr lang="en-US" dirty="0" smtClean="0"/>
              <a:t>for a range of differences </a:t>
            </a:r>
            <a:r>
              <a:rPr lang="en-US" dirty="0"/>
              <a:t>(e.g. </a:t>
            </a:r>
            <a:r>
              <a:rPr lang="en-US" dirty="0" smtClean="0"/>
              <a:t>1.5 to 2.5 fold change, </a:t>
            </a:r>
            <a:r>
              <a:rPr lang="en-US" dirty="0"/>
              <a:t>or </a:t>
            </a:r>
            <a:r>
              <a:rPr lang="en-US" dirty="0" smtClean="0"/>
              <a:t>10% - 30</a:t>
            </a:r>
            <a:r>
              <a:rPr lang="en-US" dirty="0"/>
              <a:t>% difference</a:t>
            </a:r>
            <a:r>
              <a:rPr lang="en-US" dirty="0" smtClean="0"/>
              <a:t>), then compare to effect size in similar </a:t>
            </a:r>
            <a:r>
              <a:rPr lang="en-US" dirty="0"/>
              <a:t>studies </a:t>
            </a:r>
          </a:p>
          <a:p>
            <a:r>
              <a:rPr lang="en-US" dirty="0"/>
              <a:t>Usually 80% power, </a:t>
            </a:r>
            <a:r>
              <a:rPr lang="el-GR" dirty="0"/>
              <a:t>α</a:t>
            </a:r>
            <a:r>
              <a:rPr lang="en-US" dirty="0"/>
              <a:t> = 0.05, two-sided</a:t>
            </a:r>
          </a:p>
          <a:p>
            <a:r>
              <a:rPr lang="en-US" dirty="0"/>
              <a:t>Multiple comparisons adjustment – usually </a:t>
            </a:r>
            <a:r>
              <a:rPr lang="en-US" dirty="0" err="1"/>
              <a:t>Bonferroni</a:t>
            </a:r>
            <a:r>
              <a:rPr lang="en-US" dirty="0"/>
              <a:t> if only a few biomarkers (up to ~5-10)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calculations – getting preliminary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</a:t>
            </a:r>
            <a:r>
              <a:rPr lang="en-US" dirty="0"/>
              <a:t>for </a:t>
            </a:r>
            <a:r>
              <a:rPr lang="en-US" dirty="0" smtClean="0"/>
              <a:t>relevant publications</a:t>
            </a:r>
            <a:endParaRPr lang="en-US" dirty="0"/>
          </a:p>
          <a:p>
            <a:r>
              <a:rPr lang="en-US" b="1" dirty="0"/>
              <a:t>Tables and text</a:t>
            </a:r>
            <a:r>
              <a:rPr lang="en-US" dirty="0"/>
              <a:t>: look for mean ± SEM → convert to mean ± SD</a:t>
            </a:r>
          </a:p>
          <a:p>
            <a:r>
              <a:rPr lang="en-US" b="1" dirty="0"/>
              <a:t>Figures</a:t>
            </a:r>
            <a:r>
              <a:rPr lang="en-US" dirty="0"/>
              <a:t>: </a:t>
            </a:r>
            <a:r>
              <a:rPr lang="en-US" dirty="0" smtClean="0"/>
              <a:t>error </a:t>
            </a:r>
            <a:r>
              <a:rPr lang="en-US" dirty="0"/>
              <a:t>bars and n → convert to mean ± SD, use Acrobat </a:t>
            </a:r>
            <a:endParaRPr lang="en-US" dirty="0" smtClean="0"/>
          </a:p>
          <a:p>
            <a:pPr marL="0" indent="-76200">
              <a:buNone/>
            </a:pPr>
            <a:r>
              <a:rPr lang="en-US" dirty="0"/>
              <a:t>	</a:t>
            </a:r>
            <a:r>
              <a:rPr lang="en-US" dirty="0" smtClean="0"/>
              <a:t>measuring </a:t>
            </a:r>
            <a:r>
              <a:rPr lang="en-US" dirty="0"/>
              <a:t>tools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Reconstruct </a:t>
            </a:r>
            <a:r>
              <a:rPr lang="en-US" b="1" dirty="0"/>
              <a:t>Individual Patient Data From Kaplan-Meier Survival </a:t>
            </a:r>
            <a:r>
              <a:rPr lang="en-US" b="1" dirty="0" smtClean="0"/>
              <a:t>Curve</a:t>
            </a:r>
            <a:r>
              <a:rPr lang="en-US" dirty="0" smtClean="0"/>
              <a:t>” tool -  trialdesign.org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194"/>
          <a:stretch/>
        </p:blipFill>
        <p:spPr>
          <a:xfrm>
            <a:off x="4793371" y="3346315"/>
            <a:ext cx="5125299" cy="2683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621" y="6029325"/>
            <a:ext cx="6400800" cy="734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1" y="3348218"/>
            <a:ext cx="3265281" cy="3415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536" y="250371"/>
            <a:ext cx="33301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power </a:t>
            </a:r>
            <a:r>
              <a:rPr lang="en-US" dirty="0"/>
              <a:t>and sample </a:t>
            </a:r>
            <a:r>
              <a:rPr lang="en-US" dirty="0" smtClean="0"/>
              <a:t>size for mouse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mice will be randomized to treatment groups when their tumors are approximately of the same size, the power analysis is based on a simple comparison of tumor size at the end of the study using a two-sample t-test. </a:t>
            </a:r>
          </a:p>
          <a:p>
            <a:r>
              <a:rPr lang="en-US" dirty="0" smtClean="0"/>
              <a:t>A </a:t>
            </a:r>
            <a:r>
              <a:rPr lang="en-US" dirty="0"/>
              <a:t>sample size of n=19/group will provide 80% power with two-sided α=0.05 to detect a standardized effect size Δ=0.93. A standardized effect size of Δ=1.16 can be detected with α=0.05/5=0.01 significance level when using the </a:t>
            </a:r>
            <a:r>
              <a:rPr lang="en-US" dirty="0" err="1"/>
              <a:t>Bonferroni</a:t>
            </a:r>
            <a:r>
              <a:rPr lang="en-US" dirty="0"/>
              <a:t> correction to adjust for multiple comparisons (5 treatments vs. control group). </a:t>
            </a:r>
            <a:endParaRPr lang="en-US" dirty="0" smtClean="0"/>
          </a:p>
          <a:p>
            <a:pPr marL="3546475"/>
            <a:r>
              <a:rPr lang="en-US" dirty="0" smtClean="0"/>
              <a:t>Assuming </a:t>
            </a:r>
            <a:r>
              <a:rPr lang="en-US" dirty="0"/>
              <a:t>similar variability as in Fig. 8b, where SD≈200mm</a:t>
            </a:r>
            <a:r>
              <a:rPr lang="en-US" baseline="30000" dirty="0"/>
              <a:t>2</a:t>
            </a:r>
            <a:r>
              <a:rPr lang="en-US" dirty="0"/>
              <a:t> in all groups at the end of the study, these effect sizes correspond to a difference of approximately 190 mm</a:t>
            </a:r>
            <a:r>
              <a:rPr lang="en-US" baseline="30000" dirty="0"/>
              <a:t>2</a:t>
            </a:r>
            <a:r>
              <a:rPr lang="en-US" dirty="0"/>
              <a:t> and 230mm</a:t>
            </a:r>
            <a:r>
              <a:rPr lang="en-US" baseline="30000" dirty="0"/>
              <a:t>2</a:t>
            </a:r>
            <a:r>
              <a:rPr lang="en-US" dirty="0"/>
              <a:t>, respectively, which are smaller than the observed differences of &gt;700 mm</a:t>
            </a:r>
            <a:r>
              <a:rPr lang="en-US" baseline="30000" dirty="0"/>
              <a:t>2</a:t>
            </a:r>
            <a:r>
              <a:rPr lang="en-US" dirty="0"/>
              <a:t> between treatment groups and Vehicle </a:t>
            </a:r>
            <a:r>
              <a:rPr lang="en-US" dirty="0" smtClean="0"/>
              <a:t>control, </a:t>
            </a:r>
            <a:r>
              <a:rPr lang="en-US" dirty="0"/>
              <a:t>and are comparable to a Day 45 difference between </a:t>
            </a:r>
            <a:r>
              <a:rPr lang="en-US" dirty="0" smtClean="0"/>
              <a:t>Drug1 </a:t>
            </a:r>
            <a:r>
              <a:rPr lang="en-US" dirty="0"/>
              <a:t>vs </a:t>
            </a:r>
            <a:r>
              <a:rPr lang="en-US" dirty="0" smtClean="0"/>
              <a:t>Drug1+Drug2.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8034" y="3737874"/>
            <a:ext cx="3968755" cy="2389820"/>
            <a:chOff x="328034" y="3751943"/>
            <a:chExt cx="3968755" cy="23898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8"/>
            <a:stretch/>
          </p:blipFill>
          <p:spPr bwMode="auto">
            <a:xfrm>
              <a:off x="328034" y="3751943"/>
              <a:ext cx="3968755" cy="2389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458596" y="4112261"/>
              <a:ext cx="1153886" cy="159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spc="-50" dirty="0" smtClean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Drug1 + Drug2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sz="1850" spc="-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8596" y="4272943"/>
              <a:ext cx="1153886" cy="159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spc="-50" dirty="0" smtClean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Drug1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sz="1850" spc="-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8596" y="4432601"/>
              <a:ext cx="1153886" cy="159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spc="-50" dirty="0" smtClean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Drug2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sz="1850" spc="-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8596" y="4592259"/>
              <a:ext cx="1153886" cy="159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spc="-50" dirty="0" smtClean="0">
                  <a:solidFill>
                    <a:srgbClr val="08080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sz="1850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31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Genomic-type endpoints: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Control </a:t>
            </a:r>
            <a:r>
              <a:rPr lang="en-US" dirty="0"/>
              <a:t>FDR to adjust for multiple </a:t>
            </a:r>
            <a:r>
              <a:rPr lang="en-US" dirty="0" smtClean="0"/>
              <a:t>comparisons when doing power calculations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/>
              <a:t>at what </a:t>
            </a:r>
            <a:r>
              <a:rPr lang="el-GR" dirty="0"/>
              <a:t>α</a:t>
            </a:r>
            <a:r>
              <a:rPr lang="en-US" dirty="0"/>
              <a:t>-level to </a:t>
            </a:r>
            <a:r>
              <a:rPr lang="en-US" dirty="0" smtClean="0"/>
              <a:t>test </a:t>
            </a:r>
          </a:p>
          <a:p>
            <a:pPr lvl="1"/>
            <a:r>
              <a:rPr lang="en-US" dirty="0"/>
              <a:t>Need to make some assumptions (number of features tested, rate of truly differentially expressed genes) – check with </a:t>
            </a:r>
            <a:r>
              <a:rPr lang="en-US" dirty="0" smtClean="0"/>
              <a:t>PI</a:t>
            </a:r>
            <a:endParaRPr lang="en-US" dirty="0" smtClean="0"/>
          </a:p>
          <a:p>
            <a:pPr lvl="1"/>
            <a:r>
              <a:rPr lang="en-US" dirty="0" smtClean="0"/>
              <a:t>PASS </a:t>
            </a:r>
            <a:r>
              <a:rPr lang="en-US" dirty="0" smtClean="0"/>
              <a:t>has a procedure for </a:t>
            </a:r>
            <a:r>
              <a:rPr lang="en-US" dirty="0"/>
              <a:t>this, </a:t>
            </a:r>
            <a:r>
              <a:rPr lang="en-US" dirty="0" smtClean="0"/>
              <a:t>also see </a:t>
            </a:r>
            <a:r>
              <a:rPr lang="en-US" dirty="0"/>
              <a:t>Dobbin and Simon, </a:t>
            </a:r>
            <a:r>
              <a:rPr lang="en-US" i="1" dirty="0"/>
              <a:t>Biostatistics</a:t>
            </a:r>
            <a:r>
              <a:rPr lang="en-US" dirty="0"/>
              <a:t> </a:t>
            </a:r>
            <a:r>
              <a:rPr lang="en-US" dirty="0" smtClean="0"/>
              <a:t>2005</a:t>
            </a:r>
            <a:endParaRPr lang="en-US" dirty="0" smtClean="0"/>
          </a:p>
          <a:p>
            <a:r>
              <a:rPr lang="en-US" dirty="0" smtClean="0"/>
              <a:t>Can use TCGA or other public databases to get preliminary data</a:t>
            </a:r>
          </a:p>
          <a:p>
            <a:r>
              <a:rPr lang="en-US" dirty="0" smtClean="0"/>
              <a:t>Experimental </a:t>
            </a:r>
            <a:r>
              <a:rPr lang="en-US" dirty="0"/>
              <a:t>design </a:t>
            </a:r>
            <a:r>
              <a:rPr lang="en-US" dirty="0" smtClean="0"/>
              <a:t>– </a:t>
            </a:r>
            <a:r>
              <a:rPr lang="en-US" dirty="0"/>
              <a:t>may need </a:t>
            </a:r>
            <a:r>
              <a:rPr lang="en-US" dirty="0" smtClean="0"/>
              <a:t>non-standard approaches, e.g. if paired design or Cox regression</a:t>
            </a:r>
            <a:endParaRPr lang="en-US" dirty="0"/>
          </a:p>
          <a:p>
            <a:r>
              <a:rPr lang="en-US" dirty="0"/>
              <a:t>Collaborate with our bioinformatics colleagues (Drs. Elizabeth </a:t>
            </a:r>
            <a:r>
              <a:rPr lang="en-US" dirty="0" err="1"/>
              <a:t>Bartom</a:t>
            </a:r>
            <a:r>
              <a:rPr lang="en-US" dirty="0"/>
              <a:t> and Matt Schipma, </a:t>
            </a:r>
            <a:r>
              <a:rPr lang="en-US" dirty="0" smtClean="0"/>
              <a:t>QDSC - Bioinformatics)</a:t>
            </a:r>
          </a:p>
          <a:p>
            <a:pPr lvl="1"/>
            <a:r>
              <a:rPr lang="en-US" dirty="0" smtClean="0"/>
              <a:t>Pre-processing, normalization, Bioconductor packages,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D63B-94CD-488F-AF39-69662F1F23B9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_Brand_Theme2016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U_Brand_Theme2016" id="{58B75509-F731-4656-BC60-44DABA46B7B1}" vid="{042119E1-A664-41EE-8AB9-56B9CF1A6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Ciolino_BiostatisticalReview</Template>
  <TotalTime>1573</TotalTime>
  <Words>2568</Words>
  <Application>Microsoft Office PowerPoint</Application>
  <PresentationFormat>Widescreen</PresentationFormat>
  <Paragraphs>277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NU_Brand_Theme2016</vt:lpstr>
      <vt:lpstr>Applied Statistics Seminar:  Grant Writing for Cancer Studies </vt:lpstr>
      <vt:lpstr>Cancer related studies</vt:lpstr>
      <vt:lpstr>Basic science grants</vt:lpstr>
      <vt:lpstr>Basic Science grants – common studies and outcomes</vt:lpstr>
      <vt:lpstr>Example: statistical analysis plan </vt:lpstr>
      <vt:lpstr>Power calculations</vt:lpstr>
      <vt:lpstr>Power calculations – getting preliminary data</vt:lpstr>
      <vt:lpstr>Example: power and sample size for mouse studies</vt:lpstr>
      <vt:lpstr>Genomic-type endpoints: power analysis</vt:lpstr>
      <vt:lpstr>Genomic-type endpoints: power analysis</vt:lpstr>
      <vt:lpstr>Pilot studies</vt:lpstr>
      <vt:lpstr>Challenges and Misconceptions</vt:lpstr>
      <vt:lpstr>Designing a pilot trial</vt:lpstr>
      <vt:lpstr>Designing a pilot trial: sample size</vt:lpstr>
      <vt:lpstr>Pilot studies reference</vt:lpstr>
      <vt:lpstr>Clinical Trials</vt:lpstr>
      <vt:lpstr>Phase I trials </vt:lpstr>
      <vt:lpstr>Alternatives to “3+3”</vt:lpstr>
      <vt:lpstr>Immunotherapy – different paradigm</vt:lpstr>
      <vt:lpstr>Phase II trials</vt:lpstr>
      <vt:lpstr>Randomized Phase II trials</vt:lpstr>
      <vt:lpstr>Biomarkers in clinical trials</vt:lpstr>
      <vt:lpstr>Goals of Phase II designs with biomarkers</vt:lpstr>
      <vt:lpstr>Summary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Alphabet and its Statistical Significance</dc:title>
  <dc:creator>Jody Dyan Ciolino</dc:creator>
  <cp:lastModifiedBy>Masha Kocherginsky</cp:lastModifiedBy>
  <cp:revision>175</cp:revision>
  <dcterms:created xsi:type="dcterms:W3CDTF">2021-01-18T13:40:29Z</dcterms:created>
  <dcterms:modified xsi:type="dcterms:W3CDTF">2021-03-16T16:56:41Z</dcterms:modified>
</cp:coreProperties>
</file>