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73" r:id="rId18"/>
    <p:sldId id="274" r:id="rId19"/>
    <p:sldId id="275" r:id="rId20"/>
    <p:sldId id="276" r:id="rId21"/>
    <p:sldId id="269"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E37BA48-C813-4D84-B0A5-85C7E4B07EAB}" type="datetimeFigureOut">
              <a:rPr lang="en-US" smtClean="0"/>
              <a:t>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DFEE1-B40D-41C9-9EB8-AF8ABF26CA51}" type="slidenum">
              <a:rPr lang="en-US" smtClean="0"/>
              <a:t>‹#›</a:t>
            </a:fld>
            <a:endParaRPr lang="en-US"/>
          </a:p>
        </p:txBody>
      </p:sp>
    </p:spTree>
    <p:extLst>
      <p:ext uri="{BB962C8B-B14F-4D97-AF65-F5344CB8AC3E}">
        <p14:creationId xmlns:p14="http://schemas.microsoft.com/office/powerpoint/2010/main" val="1437837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37BA48-C813-4D84-B0A5-85C7E4B07EAB}" type="datetimeFigureOut">
              <a:rPr lang="en-US" smtClean="0"/>
              <a:t>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DFEE1-B40D-41C9-9EB8-AF8ABF26CA51}" type="slidenum">
              <a:rPr lang="en-US" smtClean="0"/>
              <a:t>‹#›</a:t>
            </a:fld>
            <a:endParaRPr lang="en-US"/>
          </a:p>
        </p:txBody>
      </p:sp>
    </p:spTree>
    <p:extLst>
      <p:ext uri="{BB962C8B-B14F-4D97-AF65-F5344CB8AC3E}">
        <p14:creationId xmlns:p14="http://schemas.microsoft.com/office/powerpoint/2010/main" val="235917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37BA48-C813-4D84-B0A5-85C7E4B07EAB}" type="datetimeFigureOut">
              <a:rPr lang="en-US" smtClean="0"/>
              <a:t>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DFEE1-B40D-41C9-9EB8-AF8ABF26CA51}" type="slidenum">
              <a:rPr lang="en-US" smtClean="0"/>
              <a:t>‹#›</a:t>
            </a:fld>
            <a:endParaRPr lang="en-US"/>
          </a:p>
        </p:txBody>
      </p:sp>
    </p:spTree>
    <p:extLst>
      <p:ext uri="{BB962C8B-B14F-4D97-AF65-F5344CB8AC3E}">
        <p14:creationId xmlns:p14="http://schemas.microsoft.com/office/powerpoint/2010/main" val="2912833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37BA48-C813-4D84-B0A5-85C7E4B07EAB}" type="datetimeFigureOut">
              <a:rPr lang="en-US" smtClean="0"/>
              <a:t>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DFEE1-B40D-41C9-9EB8-AF8ABF26CA51}" type="slidenum">
              <a:rPr lang="en-US" smtClean="0"/>
              <a:t>‹#›</a:t>
            </a:fld>
            <a:endParaRPr lang="en-US"/>
          </a:p>
        </p:txBody>
      </p:sp>
    </p:spTree>
    <p:extLst>
      <p:ext uri="{BB962C8B-B14F-4D97-AF65-F5344CB8AC3E}">
        <p14:creationId xmlns:p14="http://schemas.microsoft.com/office/powerpoint/2010/main" val="2507377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37BA48-C813-4D84-B0A5-85C7E4B07EAB}" type="datetimeFigureOut">
              <a:rPr lang="en-US" smtClean="0"/>
              <a:t>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DFEE1-B40D-41C9-9EB8-AF8ABF26CA51}" type="slidenum">
              <a:rPr lang="en-US" smtClean="0"/>
              <a:t>‹#›</a:t>
            </a:fld>
            <a:endParaRPr lang="en-US"/>
          </a:p>
        </p:txBody>
      </p:sp>
    </p:spTree>
    <p:extLst>
      <p:ext uri="{BB962C8B-B14F-4D97-AF65-F5344CB8AC3E}">
        <p14:creationId xmlns:p14="http://schemas.microsoft.com/office/powerpoint/2010/main" val="2034229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E37BA48-C813-4D84-B0A5-85C7E4B07EAB}" type="datetimeFigureOut">
              <a:rPr lang="en-US" smtClean="0"/>
              <a:t>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FDFEE1-B40D-41C9-9EB8-AF8ABF26CA51}" type="slidenum">
              <a:rPr lang="en-US" smtClean="0"/>
              <a:t>‹#›</a:t>
            </a:fld>
            <a:endParaRPr lang="en-US"/>
          </a:p>
        </p:txBody>
      </p:sp>
    </p:spTree>
    <p:extLst>
      <p:ext uri="{BB962C8B-B14F-4D97-AF65-F5344CB8AC3E}">
        <p14:creationId xmlns:p14="http://schemas.microsoft.com/office/powerpoint/2010/main" val="3531455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E37BA48-C813-4D84-B0A5-85C7E4B07EAB}" type="datetimeFigureOut">
              <a:rPr lang="en-US" smtClean="0"/>
              <a:t>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FDFEE1-B40D-41C9-9EB8-AF8ABF26CA51}" type="slidenum">
              <a:rPr lang="en-US" smtClean="0"/>
              <a:t>‹#›</a:t>
            </a:fld>
            <a:endParaRPr lang="en-US"/>
          </a:p>
        </p:txBody>
      </p:sp>
    </p:spTree>
    <p:extLst>
      <p:ext uri="{BB962C8B-B14F-4D97-AF65-F5344CB8AC3E}">
        <p14:creationId xmlns:p14="http://schemas.microsoft.com/office/powerpoint/2010/main" val="275229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E37BA48-C813-4D84-B0A5-85C7E4B07EAB}" type="datetimeFigureOut">
              <a:rPr lang="en-US" smtClean="0"/>
              <a:t>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FDFEE1-B40D-41C9-9EB8-AF8ABF26CA51}" type="slidenum">
              <a:rPr lang="en-US" smtClean="0"/>
              <a:t>‹#›</a:t>
            </a:fld>
            <a:endParaRPr lang="en-US"/>
          </a:p>
        </p:txBody>
      </p:sp>
    </p:spTree>
    <p:extLst>
      <p:ext uri="{BB962C8B-B14F-4D97-AF65-F5344CB8AC3E}">
        <p14:creationId xmlns:p14="http://schemas.microsoft.com/office/powerpoint/2010/main" val="3820654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37BA48-C813-4D84-B0A5-85C7E4B07EAB}" type="datetimeFigureOut">
              <a:rPr lang="en-US" smtClean="0"/>
              <a:t>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FDFEE1-B40D-41C9-9EB8-AF8ABF26CA51}" type="slidenum">
              <a:rPr lang="en-US" smtClean="0"/>
              <a:t>‹#›</a:t>
            </a:fld>
            <a:endParaRPr lang="en-US"/>
          </a:p>
        </p:txBody>
      </p:sp>
    </p:spTree>
    <p:extLst>
      <p:ext uri="{BB962C8B-B14F-4D97-AF65-F5344CB8AC3E}">
        <p14:creationId xmlns:p14="http://schemas.microsoft.com/office/powerpoint/2010/main" val="3300369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37BA48-C813-4D84-B0A5-85C7E4B07EAB}" type="datetimeFigureOut">
              <a:rPr lang="en-US" smtClean="0"/>
              <a:t>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FDFEE1-B40D-41C9-9EB8-AF8ABF26CA51}" type="slidenum">
              <a:rPr lang="en-US" smtClean="0"/>
              <a:t>‹#›</a:t>
            </a:fld>
            <a:endParaRPr lang="en-US"/>
          </a:p>
        </p:txBody>
      </p:sp>
    </p:spTree>
    <p:extLst>
      <p:ext uri="{BB962C8B-B14F-4D97-AF65-F5344CB8AC3E}">
        <p14:creationId xmlns:p14="http://schemas.microsoft.com/office/powerpoint/2010/main" val="3877184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37BA48-C813-4D84-B0A5-85C7E4B07EAB}" type="datetimeFigureOut">
              <a:rPr lang="en-US" smtClean="0"/>
              <a:t>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FDFEE1-B40D-41C9-9EB8-AF8ABF26CA51}" type="slidenum">
              <a:rPr lang="en-US" smtClean="0"/>
              <a:t>‹#›</a:t>
            </a:fld>
            <a:endParaRPr lang="en-US"/>
          </a:p>
        </p:txBody>
      </p:sp>
    </p:spTree>
    <p:extLst>
      <p:ext uri="{BB962C8B-B14F-4D97-AF65-F5344CB8AC3E}">
        <p14:creationId xmlns:p14="http://schemas.microsoft.com/office/powerpoint/2010/main" val="3836231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37BA48-C813-4D84-B0A5-85C7E4B07EAB}" type="datetimeFigureOut">
              <a:rPr lang="en-US" smtClean="0"/>
              <a:t>2/18/2021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FDFEE1-B40D-41C9-9EB8-AF8ABF26CA51}" type="slidenum">
              <a:rPr lang="en-US" smtClean="0"/>
              <a:t>‹#›</a:t>
            </a:fld>
            <a:endParaRPr lang="en-US"/>
          </a:p>
        </p:txBody>
      </p:sp>
    </p:spTree>
    <p:extLst>
      <p:ext uri="{BB962C8B-B14F-4D97-AF65-F5344CB8AC3E}">
        <p14:creationId xmlns:p14="http://schemas.microsoft.com/office/powerpoint/2010/main" val="749846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Lessons learned on a study section</a:t>
            </a:r>
            <a:endParaRPr lang="en-US" dirty="0"/>
          </a:p>
        </p:txBody>
      </p:sp>
    </p:spTree>
    <p:extLst>
      <p:ext uri="{BB962C8B-B14F-4D97-AF65-F5344CB8AC3E}">
        <p14:creationId xmlns:p14="http://schemas.microsoft.com/office/powerpoint/2010/main" val="36633062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Innovation</a:t>
            </a:r>
            <a:endParaRPr lang="en-US" dirty="0"/>
          </a:p>
        </p:txBody>
      </p:sp>
      <p:sp>
        <p:nvSpPr>
          <p:cNvPr id="3" name="Content Placeholder 2"/>
          <p:cNvSpPr>
            <a:spLocks noGrp="1"/>
          </p:cNvSpPr>
          <p:nvPr>
            <p:ph idx="1"/>
          </p:nvPr>
        </p:nvSpPr>
        <p:spPr/>
        <p:txBody>
          <a:bodyPr/>
          <a:lstStyle/>
          <a:p>
            <a:r>
              <a:rPr lang="en-US" dirty="0" smtClean="0"/>
              <a:t>From NIH:</a:t>
            </a:r>
          </a:p>
          <a:p>
            <a:pPr marL="0" indent="0">
              <a:buNone/>
            </a:pPr>
            <a:r>
              <a:rPr lang="en-US" dirty="0" smtClean="0"/>
              <a:t>“Does the application challenge and seek to shift current research or clinical practice paradigms by utilizing novel theoretical concepts, approaches or methodologies, instrumentation, or interventions? Are the concepts, approaches or methodologies, instrumentation, or interventions novel to one field of research or novel in a broad sense? Is a refinement, improvement, or new application of theoretical concepts, approaches or methodologies, instrumentation, or interventions proposed?”</a:t>
            </a:r>
          </a:p>
          <a:p>
            <a:pPr lvl="1"/>
            <a:endParaRPr lang="en-US" dirty="0"/>
          </a:p>
        </p:txBody>
      </p:sp>
    </p:spTree>
    <p:extLst>
      <p:ext uri="{BB962C8B-B14F-4D97-AF65-F5344CB8AC3E}">
        <p14:creationId xmlns:p14="http://schemas.microsoft.com/office/powerpoint/2010/main" val="513166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Innovation cont’d</a:t>
            </a:r>
            <a:endParaRPr lang="en-US" dirty="0"/>
          </a:p>
        </p:txBody>
      </p:sp>
      <p:sp>
        <p:nvSpPr>
          <p:cNvPr id="3" name="Content Placeholder 2"/>
          <p:cNvSpPr>
            <a:spLocks noGrp="1"/>
          </p:cNvSpPr>
          <p:nvPr>
            <p:ph idx="1"/>
          </p:nvPr>
        </p:nvSpPr>
        <p:spPr/>
        <p:txBody>
          <a:bodyPr/>
          <a:lstStyle/>
          <a:p>
            <a:r>
              <a:rPr lang="en-US" dirty="0" smtClean="0"/>
              <a:t>If innovation is not required to answer the research question then (I think) that is okay and a low innovation score will not hurt the overall impact score</a:t>
            </a:r>
          </a:p>
          <a:p>
            <a:r>
              <a:rPr lang="en-US" dirty="0" smtClean="0"/>
              <a:t>But one certainly wants to use up to date methods, designs, technologies, etc.</a:t>
            </a:r>
            <a:endParaRPr lang="en-US" dirty="0"/>
          </a:p>
        </p:txBody>
      </p:sp>
    </p:spTree>
    <p:extLst>
      <p:ext uri="{BB962C8B-B14F-4D97-AF65-F5344CB8AC3E}">
        <p14:creationId xmlns:p14="http://schemas.microsoft.com/office/powerpoint/2010/main" val="30345830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Approach</a:t>
            </a:r>
            <a:endParaRPr lang="en-US" dirty="0"/>
          </a:p>
        </p:txBody>
      </p:sp>
      <p:sp>
        <p:nvSpPr>
          <p:cNvPr id="3" name="Content Placeholder 2"/>
          <p:cNvSpPr>
            <a:spLocks noGrp="1"/>
          </p:cNvSpPr>
          <p:nvPr>
            <p:ph idx="1"/>
          </p:nvPr>
        </p:nvSpPr>
        <p:spPr/>
        <p:txBody>
          <a:bodyPr/>
          <a:lstStyle/>
          <a:p>
            <a:r>
              <a:rPr lang="en-US" dirty="0" smtClean="0"/>
              <a:t>Meat of the proposal</a:t>
            </a:r>
          </a:p>
          <a:p>
            <a:r>
              <a:rPr lang="en-US" dirty="0" smtClean="0"/>
              <a:t>As a Biostatistician, I focus on design and analyses methods</a:t>
            </a:r>
          </a:p>
          <a:p>
            <a:r>
              <a:rPr lang="en-US" dirty="0" smtClean="0"/>
              <a:t>Figures are good </a:t>
            </a:r>
          </a:p>
          <a:p>
            <a:r>
              <a:rPr lang="en-US" dirty="0" smtClean="0"/>
              <a:t>White space is good</a:t>
            </a:r>
          </a:p>
          <a:p>
            <a:r>
              <a:rPr lang="en-US" dirty="0" smtClean="0"/>
              <a:t>Headers are good</a:t>
            </a:r>
            <a:endParaRPr lang="en-US" dirty="0"/>
          </a:p>
        </p:txBody>
      </p:sp>
    </p:spTree>
    <p:extLst>
      <p:ext uri="{BB962C8B-B14F-4D97-AF65-F5344CB8AC3E}">
        <p14:creationId xmlns:p14="http://schemas.microsoft.com/office/powerpoint/2010/main" val="17309256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Environment</a:t>
            </a:r>
            <a:endParaRPr lang="en-US" dirty="0"/>
          </a:p>
        </p:txBody>
      </p:sp>
      <p:sp>
        <p:nvSpPr>
          <p:cNvPr id="3" name="Content Placeholder 2"/>
          <p:cNvSpPr>
            <a:spLocks noGrp="1"/>
          </p:cNvSpPr>
          <p:nvPr>
            <p:ph idx="1"/>
          </p:nvPr>
        </p:nvSpPr>
        <p:spPr/>
        <p:txBody>
          <a:bodyPr/>
          <a:lstStyle/>
          <a:p>
            <a:r>
              <a:rPr lang="en-US" dirty="0" smtClean="0"/>
              <a:t>Usually ok for most applications</a:t>
            </a:r>
          </a:p>
          <a:p>
            <a:r>
              <a:rPr lang="en-US" dirty="0" smtClean="0"/>
              <a:t>Should be </a:t>
            </a:r>
            <a:r>
              <a:rPr lang="en-US" i="1" dirty="0" smtClean="0"/>
              <a:t>targeted</a:t>
            </a:r>
            <a:r>
              <a:rPr lang="en-US" dirty="0" smtClean="0"/>
              <a:t> to the proposal</a:t>
            </a:r>
          </a:p>
          <a:p>
            <a:r>
              <a:rPr lang="en-US" dirty="0" smtClean="0"/>
              <a:t>Annoying when applications just dump 40 pages of boilerplate</a:t>
            </a:r>
            <a:endParaRPr lang="en-US" dirty="0"/>
          </a:p>
        </p:txBody>
      </p:sp>
    </p:spTree>
    <p:extLst>
      <p:ext uri="{BB962C8B-B14F-4D97-AF65-F5344CB8AC3E}">
        <p14:creationId xmlns:p14="http://schemas.microsoft.com/office/powerpoint/2010/main" val="39093476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person meeting</a:t>
            </a:r>
            <a:endParaRPr lang="en-US" dirty="0"/>
          </a:p>
        </p:txBody>
      </p:sp>
      <p:sp>
        <p:nvSpPr>
          <p:cNvPr id="3" name="Content Placeholder 2"/>
          <p:cNvSpPr>
            <a:spLocks noGrp="1"/>
          </p:cNvSpPr>
          <p:nvPr>
            <p:ph idx="1"/>
          </p:nvPr>
        </p:nvSpPr>
        <p:spPr/>
        <p:txBody>
          <a:bodyPr/>
          <a:lstStyle/>
          <a:p>
            <a:r>
              <a:rPr lang="en-US" dirty="0" smtClean="0"/>
              <a:t>Each grant is given around 15 minutes</a:t>
            </a:r>
          </a:p>
          <a:p>
            <a:r>
              <a:rPr lang="en-US" dirty="0" smtClean="0"/>
              <a:t>There are around 30 people in study section but only 4 have been assigned to each application</a:t>
            </a:r>
          </a:p>
          <a:p>
            <a:r>
              <a:rPr lang="en-US" dirty="0" smtClean="0"/>
              <a:t>For each grant, we begin by each reviewer providing their overall summary score.</a:t>
            </a:r>
          </a:p>
          <a:p>
            <a:r>
              <a:rPr lang="en-US" dirty="0" smtClean="0"/>
              <a:t>Then 1</a:t>
            </a:r>
            <a:r>
              <a:rPr lang="en-US" baseline="30000" dirty="0" smtClean="0"/>
              <a:t>st</a:t>
            </a:r>
            <a:r>
              <a:rPr lang="en-US" dirty="0" smtClean="0"/>
              <a:t> reviewer introduces the application, providing a summary of investigators and project and then their impressions of the grant, </a:t>
            </a:r>
          </a:p>
          <a:p>
            <a:r>
              <a:rPr lang="en-US" dirty="0" smtClean="0"/>
              <a:t>Remaining reviewers then give their impressions also noting where they agree and disagree with other reviewers</a:t>
            </a:r>
            <a:endParaRPr lang="en-US" dirty="0"/>
          </a:p>
        </p:txBody>
      </p:sp>
    </p:spTree>
    <p:extLst>
      <p:ext uri="{BB962C8B-B14F-4D97-AF65-F5344CB8AC3E}">
        <p14:creationId xmlns:p14="http://schemas.microsoft.com/office/powerpoint/2010/main" val="40708933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person meeting cont’d</a:t>
            </a:r>
            <a:endParaRPr lang="en-US" dirty="0"/>
          </a:p>
        </p:txBody>
      </p:sp>
      <p:sp>
        <p:nvSpPr>
          <p:cNvPr id="3" name="Content Placeholder 2"/>
          <p:cNvSpPr>
            <a:spLocks noGrp="1"/>
          </p:cNvSpPr>
          <p:nvPr>
            <p:ph idx="1"/>
          </p:nvPr>
        </p:nvSpPr>
        <p:spPr/>
        <p:txBody>
          <a:bodyPr/>
          <a:lstStyle/>
          <a:p>
            <a:r>
              <a:rPr lang="en-US" dirty="0" smtClean="0"/>
              <a:t>Often, when it is the 4</a:t>
            </a:r>
            <a:r>
              <a:rPr lang="en-US" baseline="30000" dirty="0" smtClean="0"/>
              <a:t>th</a:t>
            </a:r>
            <a:r>
              <a:rPr lang="en-US" dirty="0" smtClean="0"/>
              <a:t> reviewers turn, they might just say, “I have nothing to add.” This is encouraged in order to keep things on schedule</a:t>
            </a:r>
          </a:p>
          <a:p>
            <a:r>
              <a:rPr lang="en-US" dirty="0" smtClean="0"/>
              <a:t>Reviewers then discuss the application, asking each other questions, getting clarification etc.</a:t>
            </a:r>
          </a:p>
          <a:p>
            <a:r>
              <a:rPr lang="en-US" dirty="0" smtClean="0"/>
              <a:t>Then rest of the panel has opportunity to ask questions, give comments etc. Other panel members often look at specific aims page, some might read a grant not assigned to them if it looks interesting</a:t>
            </a:r>
          </a:p>
          <a:p>
            <a:r>
              <a:rPr lang="en-US" dirty="0" smtClean="0"/>
              <a:t>Then the Chair will provide a summary of application, strengths and weakness. And will ask 4 reviewers for the final scores</a:t>
            </a:r>
            <a:endParaRPr lang="en-US" dirty="0"/>
          </a:p>
        </p:txBody>
      </p:sp>
    </p:spTree>
    <p:extLst>
      <p:ext uri="{BB962C8B-B14F-4D97-AF65-F5344CB8AC3E}">
        <p14:creationId xmlns:p14="http://schemas.microsoft.com/office/powerpoint/2010/main" val="10237471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person meeting cont’d</a:t>
            </a:r>
            <a:endParaRPr lang="en-US" dirty="0"/>
          </a:p>
        </p:txBody>
      </p:sp>
      <p:sp>
        <p:nvSpPr>
          <p:cNvPr id="3" name="Content Placeholder 2"/>
          <p:cNvSpPr>
            <a:spLocks noGrp="1"/>
          </p:cNvSpPr>
          <p:nvPr>
            <p:ph idx="1"/>
          </p:nvPr>
        </p:nvSpPr>
        <p:spPr/>
        <p:txBody>
          <a:bodyPr/>
          <a:lstStyle/>
          <a:p>
            <a:r>
              <a:rPr lang="en-US" dirty="0" smtClean="0"/>
              <a:t>Finally, everyone on panel records their final overall impact score</a:t>
            </a:r>
          </a:p>
          <a:p>
            <a:r>
              <a:rPr lang="en-US" dirty="0" smtClean="0"/>
              <a:t>NOTE: all final overall impact scores must be within the range provided by the 4 reviewers. So if reviewers score 2’s and 3’s, panel members cannot give a score outside of this range</a:t>
            </a:r>
          </a:p>
          <a:p>
            <a:r>
              <a:rPr lang="en-US" dirty="0" smtClean="0"/>
              <a:t>If they want to they can, but most provide some verbal justification</a:t>
            </a:r>
          </a:p>
          <a:p>
            <a:r>
              <a:rPr lang="en-US" dirty="0" smtClean="0"/>
              <a:t>Corollary: Over the course of the day, as it gets harder to pay attention, panel members may just score the average of the 4 reviewers. So one bad reviewer score can bring down an application</a:t>
            </a:r>
            <a:endParaRPr lang="en-US" dirty="0"/>
          </a:p>
        </p:txBody>
      </p:sp>
    </p:spTree>
    <p:extLst>
      <p:ext uri="{BB962C8B-B14F-4D97-AF65-F5344CB8AC3E}">
        <p14:creationId xmlns:p14="http://schemas.microsoft.com/office/powerpoint/2010/main" val="4392952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3 tips for providing statistical support to grant proposals</a:t>
            </a:r>
          </a:p>
        </p:txBody>
      </p:sp>
    </p:spTree>
    <p:extLst>
      <p:ext uri="{BB962C8B-B14F-4D97-AF65-F5344CB8AC3E}">
        <p14:creationId xmlns:p14="http://schemas.microsoft.com/office/powerpoint/2010/main" val="24122108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 1</a:t>
            </a:r>
            <a:endParaRPr lang="en-US" dirty="0"/>
          </a:p>
        </p:txBody>
      </p:sp>
      <p:sp>
        <p:nvSpPr>
          <p:cNvPr id="3" name="Content Placeholder 2"/>
          <p:cNvSpPr>
            <a:spLocks noGrp="1"/>
          </p:cNvSpPr>
          <p:nvPr>
            <p:ph idx="1"/>
          </p:nvPr>
        </p:nvSpPr>
        <p:spPr/>
        <p:txBody>
          <a:bodyPr>
            <a:normAutofit/>
          </a:bodyPr>
          <a:lstStyle/>
          <a:p>
            <a:r>
              <a:rPr lang="en-US" dirty="0" smtClean="0"/>
              <a:t>Read the whole grant including the statistical analysis plan. Need to understand the study in order to provide appropriate methods. Really important that the methods can answer the research question. It is hard to know what the research question is if you haven’t read the grant.  Some things you can learn by reading the grant:</a:t>
            </a:r>
          </a:p>
          <a:p>
            <a:pPr lvl="1"/>
            <a:r>
              <a:rPr lang="en-US" dirty="0" smtClean="0"/>
              <a:t>The PI does not know what the research question is either</a:t>
            </a:r>
          </a:p>
          <a:p>
            <a:pPr lvl="1"/>
            <a:r>
              <a:rPr lang="en-US" dirty="0" smtClean="0"/>
              <a:t>The effect size is likely to be very small and you need to take account of this in the power analysis or suggest a different study design</a:t>
            </a:r>
          </a:p>
          <a:p>
            <a:pPr lvl="1"/>
            <a:r>
              <a:rPr lang="en-US" dirty="0" smtClean="0"/>
              <a:t>The trial is </a:t>
            </a:r>
            <a:r>
              <a:rPr lang="en-US" smtClean="0"/>
              <a:t>better framed </a:t>
            </a:r>
            <a:r>
              <a:rPr lang="en-US" dirty="0" smtClean="0"/>
              <a:t>as a non-inferiority trial</a:t>
            </a:r>
          </a:p>
        </p:txBody>
      </p:sp>
    </p:spTree>
    <p:extLst>
      <p:ext uri="{BB962C8B-B14F-4D97-AF65-F5344CB8AC3E}">
        <p14:creationId xmlns:p14="http://schemas.microsoft.com/office/powerpoint/2010/main" val="38148105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 2</a:t>
            </a:r>
            <a:endParaRPr lang="en-US" dirty="0"/>
          </a:p>
        </p:txBody>
      </p:sp>
      <p:sp>
        <p:nvSpPr>
          <p:cNvPr id="3" name="Content Placeholder 2"/>
          <p:cNvSpPr>
            <a:spLocks noGrp="1"/>
          </p:cNvSpPr>
          <p:nvPr>
            <p:ph idx="1"/>
          </p:nvPr>
        </p:nvSpPr>
        <p:spPr/>
        <p:txBody>
          <a:bodyPr/>
          <a:lstStyle/>
          <a:p>
            <a:pPr marL="0" indent="0">
              <a:buNone/>
            </a:pPr>
            <a:r>
              <a:rPr lang="en-US" dirty="0"/>
              <a:t>If a clinical trial, make use of the statistical analysis plan</a:t>
            </a:r>
          </a:p>
          <a:p>
            <a:pPr lvl="1"/>
            <a:r>
              <a:rPr lang="en-US" dirty="0"/>
              <a:t>No page limit. A detailed plan is sign of diligence and reflects well on the study team. The statistical reviewer (probably no one else) will flip to it if they are unclear on something in the main grant and it is great if they find the answer to their question. </a:t>
            </a:r>
            <a:r>
              <a:rPr lang="en-US" dirty="0" smtClean="0"/>
              <a:t>Don’t </a:t>
            </a:r>
            <a:r>
              <a:rPr lang="en-US" dirty="0"/>
              <a:t>just copy and paste what is already in the grant. </a:t>
            </a:r>
            <a:endParaRPr lang="en-US" dirty="0" smtClean="0"/>
          </a:p>
          <a:p>
            <a:pPr lvl="2"/>
            <a:r>
              <a:rPr lang="en-US" dirty="0" smtClean="0"/>
              <a:t>Power analyses based on a range of effect sizes</a:t>
            </a:r>
          </a:p>
          <a:p>
            <a:pPr lvl="2"/>
            <a:r>
              <a:rPr lang="en-US" dirty="0" smtClean="0"/>
              <a:t>Detailed mediation plan</a:t>
            </a:r>
          </a:p>
          <a:p>
            <a:pPr lvl="2"/>
            <a:r>
              <a:rPr lang="en-US" dirty="0" smtClean="0"/>
              <a:t>Detailed plan for missing data</a:t>
            </a:r>
          </a:p>
          <a:p>
            <a:pPr lvl="2"/>
            <a:r>
              <a:rPr lang="en-US" dirty="0" smtClean="0"/>
              <a:t>Equations ok too.</a:t>
            </a:r>
            <a:endParaRPr lang="en-US" dirty="0"/>
          </a:p>
          <a:p>
            <a:endParaRPr lang="en-US" dirty="0"/>
          </a:p>
        </p:txBody>
      </p:sp>
    </p:spTree>
    <p:extLst>
      <p:ext uri="{BB962C8B-B14F-4D97-AF65-F5344CB8AC3E}">
        <p14:creationId xmlns:p14="http://schemas.microsoft.com/office/powerpoint/2010/main" val="3432853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background</a:t>
            </a:r>
            <a:endParaRPr lang="en-US" dirty="0"/>
          </a:p>
        </p:txBody>
      </p:sp>
      <p:sp>
        <p:nvSpPr>
          <p:cNvPr id="3" name="Content Placeholder 2"/>
          <p:cNvSpPr>
            <a:spLocks noGrp="1"/>
          </p:cNvSpPr>
          <p:nvPr>
            <p:ph idx="1"/>
          </p:nvPr>
        </p:nvSpPr>
        <p:spPr/>
        <p:txBody>
          <a:bodyPr/>
          <a:lstStyle/>
          <a:p>
            <a:r>
              <a:rPr lang="en-US" dirty="0" smtClean="0"/>
              <a:t>Biostatistician by training</a:t>
            </a:r>
          </a:p>
          <a:p>
            <a:r>
              <a:rPr lang="en-US" dirty="0" smtClean="0"/>
              <a:t>Served a </a:t>
            </a:r>
            <a:r>
              <a:rPr lang="en-US" dirty="0" smtClean="0"/>
              <a:t>three-year </a:t>
            </a:r>
            <a:r>
              <a:rPr lang="en-US" dirty="0" smtClean="0"/>
              <a:t>term (2016-2019) </a:t>
            </a:r>
            <a:r>
              <a:rPr lang="en-US" dirty="0" smtClean="0"/>
              <a:t>on the NIMH Mental Health Services Research Committee (SERV) </a:t>
            </a:r>
          </a:p>
          <a:p>
            <a:r>
              <a:rPr lang="en-US" dirty="0" smtClean="0"/>
              <a:t>SERV “will review applications focused on research topics in mental health services, including delivery and financing of services; accessibility, use, quality, cost, and outcomes of services; the impact of health and insurance policy changes; and dissemination and implementation of evidence-based and promising new preventive, treatment, and services interventions.”</a:t>
            </a:r>
          </a:p>
          <a:p>
            <a:r>
              <a:rPr lang="en-US" dirty="0" smtClean="0"/>
              <a:t>Have also reviewed on other NIH study sections and PCORI too</a:t>
            </a:r>
            <a:endParaRPr lang="en-US" dirty="0"/>
          </a:p>
        </p:txBody>
      </p:sp>
    </p:spTree>
    <p:extLst>
      <p:ext uri="{BB962C8B-B14F-4D97-AF65-F5344CB8AC3E}">
        <p14:creationId xmlns:p14="http://schemas.microsoft.com/office/powerpoint/2010/main" val="7353924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 3</a:t>
            </a:r>
            <a:endParaRPr lang="en-US" dirty="0"/>
          </a:p>
        </p:txBody>
      </p:sp>
      <p:sp>
        <p:nvSpPr>
          <p:cNvPr id="3" name="Content Placeholder 2"/>
          <p:cNvSpPr>
            <a:spLocks noGrp="1"/>
          </p:cNvSpPr>
          <p:nvPr>
            <p:ph idx="1"/>
          </p:nvPr>
        </p:nvSpPr>
        <p:spPr/>
        <p:txBody>
          <a:bodyPr/>
          <a:lstStyle/>
          <a:p>
            <a:r>
              <a:rPr lang="en-US" dirty="0"/>
              <a:t>Avoid boilerplate language. This is easy to identify, is not always appropriate, and is boring to read. Also a sign of laziness. </a:t>
            </a:r>
            <a:endParaRPr lang="en-US" dirty="0" smtClean="0"/>
          </a:p>
          <a:p>
            <a:pPr lvl="1"/>
            <a:r>
              <a:rPr lang="en-US" dirty="0" smtClean="0"/>
              <a:t>I see boilerplate language a lot in grants with machine learning aims. Reads like a laundry list of different methods that have not been modified to the current aims</a:t>
            </a:r>
          </a:p>
          <a:p>
            <a:pPr lvl="1"/>
            <a:r>
              <a:rPr lang="en-US" dirty="0" smtClean="0"/>
              <a:t>Mediation analyses too.</a:t>
            </a:r>
            <a:endParaRPr lang="en-US" dirty="0"/>
          </a:p>
          <a:p>
            <a:endParaRPr lang="en-US" dirty="0"/>
          </a:p>
        </p:txBody>
      </p:sp>
    </p:spTree>
    <p:extLst>
      <p:ext uri="{BB962C8B-B14F-4D97-AF65-F5344CB8AC3E}">
        <p14:creationId xmlns:p14="http://schemas.microsoft.com/office/powerpoint/2010/main" val="21616054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Questions?</a:t>
            </a:r>
            <a:endParaRPr lang="en-US" dirty="0"/>
          </a:p>
        </p:txBody>
      </p:sp>
      <p:sp>
        <p:nvSpPr>
          <p:cNvPr id="5" name="Content Placeholder 4"/>
          <p:cNvSpPr>
            <a:spLocks noGrp="1"/>
          </p:cNvSpPr>
          <p:nvPr>
            <p:ph idx="1"/>
          </p:nvPr>
        </p:nvSpPr>
        <p:spPr/>
        <p:txBody>
          <a:bodyPr/>
          <a:lstStyle/>
          <a:p>
            <a:endParaRPr lang="en-US"/>
          </a:p>
        </p:txBody>
      </p:sp>
    </p:spTree>
    <p:extLst>
      <p:ext uri="{BB962C8B-B14F-4D97-AF65-F5344CB8AC3E}">
        <p14:creationId xmlns:p14="http://schemas.microsoft.com/office/powerpoint/2010/main" val="2221755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a:t>
            </a:r>
            <a:endParaRPr lang="en-US" dirty="0"/>
          </a:p>
        </p:txBody>
      </p:sp>
      <p:sp>
        <p:nvSpPr>
          <p:cNvPr id="3" name="Content Placeholder 2"/>
          <p:cNvSpPr>
            <a:spLocks noGrp="1"/>
          </p:cNvSpPr>
          <p:nvPr>
            <p:ph idx="1"/>
          </p:nvPr>
        </p:nvSpPr>
        <p:spPr/>
        <p:txBody>
          <a:bodyPr/>
          <a:lstStyle/>
          <a:p>
            <a:r>
              <a:rPr lang="en-US" dirty="0" smtClean="0"/>
              <a:t>Observational studies</a:t>
            </a:r>
          </a:p>
          <a:p>
            <a:pPr lvl="1"/>
            <a:r>
              <a:rPr lang="en-US" dirty="0" smtClean="0"/>
              <a:t>Administrative data</a:t>
            </a:r>
          </a:p>
          <a:p>
            <a:pPr lvl="1"/>
            <a:r>
              <a:rPr lang="en-US" dirty="0" smtClean="0"/>
              <a:t>Sensor data</a:t>
            </a:r>
          </a:p>
          <a:p>
            <a:pPr lvl="1"/>
            <a:r>
              <a:rPr lang="en-US" dirty="0" smtClean="0"/>
              <a:t>Social network data</a:t>
            </a:r>
          </a:p>
          <a:p>
            <a:r>
              <a:rPr lang="en-US" dirty="0" smtClean="0"/>
              <a:t>Disease areas: depression, autism, schizophrenia, suicide</a:t>
            </a:r>
          </a:p>
          <a:p>
            <a:r>
              <a:rPr lang="en-US" dirty="0" smtClean="0"/>
              <a:t>R01s, R21s, Ks</a:t>
            </a:r>
          </a:p>
          <a:p>
            <a:r>
              <a:rPr lang="en-US" dirty="0" smtClean="0"/>
              <a:t>I usually don’t get assigned to R21s</a:t>
            </a:r>
          </a:p>
          <a:p>
            <a:pPr marL="0" indent="0">
              <a:buNone/>
            </a:pPr>
            <a:endParaRPr lang="en-US" dirty="0"/>
          </a:p>
        </p:txBody>
      </p:sp>
    </p:spTree>
    <p:extLst>
      <p:ext uri="{BB962C8B-B14F-4D97-AF65-F5344CB8AC3E}">
        <p14:creationId xmlns:p14="http://schemas.microsoft.com/office/powerpoint/2010/main" val="30761099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SERV meets 3 times per year</a:t>
            </a:r>
          </a:p>
          <a:p>
            <a:r>
              <a:rPr lang="en-US" dirty="0" smtClean="0"/>
              <a:t>About 1.5 months prior to a meeting, the SRO sends a list of all applications that will be reviewed to identify conflicts of interest:</a:t>
            </a:r>
          </a:p>
          <a:p>
            <a:pPr lvl="1"/>
            <a:r>
              <a:rPr lang="en-US" dirty="0" smtClean="0"/>
              <a:t>Members of your institution</a:t>
            </a:r>
          </a:p>
          <a:p>
            <a:pPr lvl="1"/>
            <a:r>
              <a:rPr lang="en-US" dirty="0" smtClean="0"/>
              <a:t>People you have published with, etc.</a:t>
            </a:r>
          </a:p>
          <a:p>
            <a:r>
              <a:rPr lang="en-US" dirty="0" smtClean="0"/>
              <a:t>A week after that, receive a list of applications to review</a:t>
            </a:r>
          </a:p>
          <a:p>
            <a:r>
              <a:rPr lang="en-US" dirty="0" smtClean="0"/>
              <a:t>SERV meets for 1 day. I get about 6 applications</a:t>
            </a:r>
          </a:p>
          <a:p>
            <a:pPr lvl="1"/>
            <a:r>
              <a:rPr lang="en-US" dirty="0" smtClean="0"/>
              <a:t>Assigned as either 1</a:t>
            </a:r>
            <a:r>
              <a:rPr lang="en-US" baseline="30000" dirty="0" smtClean="0"/>
              <a:t>st</a:t>
            </a:r>
            <a:r>
              <a:rPr lang="en-US" dirty="0" smtClean="0"/>
              <a:t>, 2</a:t>
            </a:r>
            <a:r>
              <a:rPr lang="en-US" baseline="30000" dirty="0" smtClean="0"/>
              <a:t>nd</a:t>
            </a:r>
            <a:r>
              <a:rPr lang="en-US" dirty="0" smtClean="0"/>
              <a:t>, 3</a:t>
            </a:r>
            <a:r>
              <a:rPr lang="en-US" baseline="30000" dirty="0" smtClean="0"/>
              <a:t>rd</a:t>
            </a:r>
            <a:r>
              <a:rPr lang="en-US" dirty="0" smtClean="0"/>
              <a:t>, or 4</a:t>
            </a:r>
            <a:r>
              <a:rPr lang="en-US" baseline="30000" dirty="0" smtClean="0"/>
              <a:t>th</a:t>
            </a:r>
            <a:r>
              <a:rPr lang="en-US" dirty="0" smtClean="0"/>
              <a:t> reviewer</a:t>
            </a:r>
            <a:endParaRPr lang="en-US" dirty="0"/>
          </a:p>
        </p:txBody>
      </p:sp>
    </p:spTree>
    <p:extLst>
      <p:ext uri="{BB962C8B-B14F-4D97-AF65-F5344CB8AC3E}">
        <p14:creationId xmlns:p14="http://schemas.microsoft.com/office/powerpoint/2010/main" val="3975510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cont’d</a:t>
            </a:r>
            <a:endParaRPr lang="en-US" dirty="0"/>
          </a:p>
        </p:txBody>
      </p:sp>
      <p:sp>
        <p:nvSpPr>
          <p:cNvPr id="3" name="Content Placeholder 2"/>
          <p:cNvSpPr>
            <a:spLocks noGrp="1"/>
          </p:cNvSpPr>
          <p:nvPr>
            <p:ph idx="1"/>
          </p:nvPr>
        </p:nvSpPr>
        <p:spPr/>
        <p:txBody>
          <a:bodyPr/>
          <a:lstStyle/>
          <a:p>
            <a:r>
              <a:rPr lang="en-US" dirty="0" smtClean="0"/>
              <a:t>Even though I have 1 month to review 6 applications, I always wait until the last week</a:t>
            </a:r>
          </a:p>
          <a:p>
            <a:r>
              <a:rPr lang="en-US" dirty="0" smtClean="0"/>
              <a:t>Spend 4-5 hours per application. Applications are around 200 pages</a:t>
            </a:r>
          </a:p>
          <a:p>
            <a:r>
              <a:rPr lang="en-US" dirty="0" smtClean="0"/>
              <a:t>Comments are due (uploaded on ERA Commons) 4-5 days before in-person meeting in DC.</a:t>
            </a:r>
          </a:p>
          <a:p>
            <a:r>
              <a:rPr lang="en-US" dirty="0" smtClean="0"/>
              <a:t>Reviewers are expected to read the comments of other reviewers who reviewed the same grants they did</a:t>
            </a:r>
          </a:p>
          <a:p>
            <a:r>
              <a:rPr lang="en-US" dirty="0" smtClean="0"/>
              <a:t>In DC, the applications scoring in the top half are discussed. The rest are “triaged.” Applicants get scores and comments only.</a:t>
            </a:r>
          </a:p>
          <a:p>
            <a:endParaRPr lang="en-US" dirty="0"/>
          </a:p>
        </p:txBody>
      </p:sp>
    </p:spTree>
    <p:extLst>
      <p:ext uri="{BB962C8B-B14F-4D97-AF65-F5344CB8AC3E}">
        <p14:creationId xmlns:p14="http://schemas.microsoft.com/office/powerpoint/2010/main" val="1871703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 review a grant	</a:t>
            </a:r>
            <a:endParaRPr lang="en-US" dirty="0"/>
          </a:p>
        </p:txBody>
      </p:sp>
      <p:sp>
        <p:nvSpPr>
          <p:cNvPr id="3" name="Content Placeholder 2"/>
          <p:cNvSpPr>
            <a:spLocks noGrp="1"/>
          </p:cNvSpPr>
          <p:nvPr>
            <p:ph idx="1"/>
          </p:nvPr>
        </p:nvSpPr>
        <p:spPr/>
        <p:txBody>
          <a:bodyPr/>
          <a:lstStyle/>
          <a:p>
            <a:r>
              <a:rPr lang="en-US" dirty="0" smtClean="0"/>
              <a:t>Scoring sheet. Need to fill out strengths and weakness based on 5 criteria</a:t>
            </a:r>
          </a:p>
          <a:p>
            <a:pPr lvl="1"/>
            <a:r>
              <a:rPr lang="en-US" dirty="0" smtClean="0"/>
              <a:t>Significance</a:t>
            </a:r>
          </a:p>
          <a:p>
            <a:pPr lvl="1"/>
            <a:r>
              <a:rPr lang="en-US" dirty="0" smtClean="0"/>
              <a:t>Investigator(s)</a:t>
            </a:r>
          </a:p>
          <a:p>
            <a:pPr lvl="1"/>
            <a:r>
              <a:rPr lang="en-US" dirty="0" smtClean="0"/>
              <a:t>Innovation</a:t>
            </a:r>
          </a:p>
          <a:p>
            <a:pPr lvl="1"/>
            <a:r>
              <a:rPr lang="en-US" dirty="0" smtClean="0"/>
              <a:t>Approach</a:t>
            </a:r>
          </a:p>
          <a:p>
            <a:pPr lvl="1"/>
            <a:r>
              <a:rPr lang="en-US" dirty="0" smtClean="0"/>
              <a:t>Environment</a:t>
            </a:r>
          </a:p>
          <a:p>
            <a:r>
              <a:rPr lang="en-US" dirty="0" smtClean="0"/>
              <a:t>For each criterion assign a score from 1 (best) to 9 (worst)</a:t>
            </a:r>
          </a:p>
          <a:p>
            <a:r>
              <a:rPr lang="en-US" dirty="0" smtClean="0"/>
              <a:t>Provide overall impact score which is a weighted (your own weights) score of the 5 individual scores</a:t>
            </a:r>
            <a:endParaRPr lang="en-US" dirty="0"/>
          </a:p>
        </p:txBody>
      </p:sp>
    </p:spTree>
    <p:extLst>
      <p:ext uri="{BB962C8B-B14F-4D97-AF65-F5344CB8AC3E}">
        <p14:creationId xmlns:p14="http://schemas.microsoft.com/office/powerpoint/2010/main" val="273702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 review a grant cont’d</a:t>
            </a:r>
            <a:endParaRPr lang="en-US" dirty="0"/>
          </a:p>
        </p:txBody>
      </p:sp>
      <p:sp>
        <p:nvSpPr>
          <p:cNvPr id="3" name="Content Placeholder 2"/>
          <p:cNvSpPr>
            <a:spLocks noGrp="1"/>
          </p:cNvSpPr>
          <p:nvPr>
            <p:ph idx="1"/>
          </p:nvPr>
        </p:nvSpPr>
        <p:spPr/>
        <p:txBody>
          <a:bodyPr/>
          <a:lstStyle/>
          <a:p>
            <a:r>
              <a:rPr lang="en-US" dirty="0" smtClean="0"/>
              <a:t>Summary: I’m trying to fill out the sheet. Looking for strengths and weakness. Make it easy for the reviewer to find strengths:</a:t>
            </a:r>
          </a:p>
          <a:p>
            <a:pPr lvl="1"/>
            <a:r>
              <a:rPr lang="en-US" dirty="0" smtClean="0"/>
              <a:t>Say, “The strengths of this application are….”</a:t>
            </a:r>
          </a:p>
          <a:p>
            <a:pPr lvl="1"/>
            <a:r>
              <a:rPr lang="en-US" dirty="0" smtClean="0"/>
              <a:t>Make the strengths (bolded) sub-headings under each of the criteria</a:t>
            </a:r>
          </a:p>
          <a:p>
            <a:pPr lvl="1"/>
            <a:r>
              <a:rPr lang="en-US" dirty="0" smtClean="0"/>
              <a:t>Avoid weakness or maybe mention them and then say why they are less important or not fatal flaws</a:t>
            </a:r>
          </a:p>
        </p:txBody>
      </p:sp>
    </p:spTree>
    <p:extLst>
      <p:ext uri="{BB962C8B-B14F-4D97-AF65-F5344CB8AC3E}">
        <p14:creationId xmlns:p14="http://schemas.microsoft.com/office/powerpoint/2010/main" val="1927911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grant review steps, cont’d</a:t>
            </a:r>
            <a:endParaRPr lang="en-US" dirty="0"/>
          </a:p>
        </p:txBody>
      </p:sp>
      <p:sp>
        <p:nvSpPr>
          <p:cNvPr id="3" name="Content Placeholder 2"/>
          <p:cNvSpPr>
            <a:spLocks noGrp="1"/>
          </p:cNvSpPr>
          <p:nvPr>
            <p:ph idx="1"/>
          </p:nvPr>
        </p:nvSpPr>
        <p:spPr/>
        <p:txBody>
          <a:bodyPr>
            <a:normAutofit lnSpcReduction="10000"/>
          </a:bodyPr>
          <a:lstStyle/>
          <a:p>
            <a:r>
              <a:rPr lang="en-US" dirty="0" smtClean="0"/>
              <a:t>My order of review</a:t>
            </a:r>
          </a:p>
          <a:p>
            <a:pPr lvl="1"/>
            <a:r>
              <a:rPr lang="en-US" dirty="0" smtClean="0"/>
              <a:t>Abstract: </a:t>
            </a:r>
          </a:p>
          <a:p>
            <a:pPr lvl="1"/>
            <a:r>
              <a:rPr lang="en-US" dirty="0" smtClean="0"/>
              <a:t>Project narrative</a:t>
            </a:r>
          </a:p>
          <a:p>
            <a:pPr lvl="1"/>
            <a:r>
              <a:rPr lang="en-US" dirty="0" smtClean="0"/>
              <a:t>Facilities</a:t>
            </a:r>
          </a:p>
          <a:p>
            <a:pPr lvl="1"/>
            <a:r>
              <a:rPr lang="en-US" dirty="0" err="1" smtClean="0"/>
              <a:t>Biosketches</a:t>
            </a:r>
            <a:r>
              <a:rPr lang="en-US" dirty="0" smtClean="0"/>
              <a:t>, budget justification:</a:t>
            </a:r>
          </a:p>
          <a:p>
            <a:pPr lvl="1"/>
            <a:r>
              <a:rPr lang="en-US" dirty="0" smtClean="0"/>
              <a:t>Budget</a:t>
            </a:r>
          </a:p>
          <a:p>
            <a:r>
              <a:rPr lang="en-US" dirty="0" smtClean="0"/>
              <a:t>Then I print out the Specific Aims and Research strategy and read carefully, making note of strengths and weaknesses, flipping back to other sections of proposal as needed</a:t>
            </a:r>
          </a:p>
          <a:p>
            <a:r>
              <a:rPr lang="en-US" dirty="0" smtClean="0"/>
              <a:t>Rest: Human subjects, women and minorities, children, resource sharing plan</a:t>
            </a:r>
          </a:p>
          <a:p>
            <a:endParaRPr lang="en-US" dirty="0"/>
          </a:p>
        </p:txBody>
      </p:sp>
    </p:spTree>
    <p:extLst>
      <p:ext uri="{BB962C8B-B14F-4D97-AF65-F5344CB8AC3E}">
        <p14:creationId xmlns:p14="http://schemas.microsoft.com/office/powerpoint/2010/main" val="2020666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I’m looking for:</a:t>
            </a:r>
            <a:endParaRPr lang="en-US" dirty="0"/>
          </a:p>
        </p:txBody>
      </p:sp>
      <p:sp>
        <p:nvSpPr>
          <p:cNvPr id="3" name="Content Placeholder 2"/>
          <p:cNvSpPr>
            <a:spLocks noGrp="1"/>
          </p:cNvSpPr>
          <p:nvPr>
            <p:ph idx="1"/>
          </p:nvPr>
        </p:nvSpPr>
        <p:spPr/>
        <p:txBody>
          <a:bodyPr/>
          <a:lstStyle/>
          <a:p>
            <a:r>
              <a:rPr lang="en-US" dirty="0" smtClean="0"/>
              <a:t>Significance</a:t>
            </a:r>
          </a:p>
          <a:p>
            <a:pPr lvl="1"/>
            <a:r>
              <a:rPr lang="en-US" dirty="0" smtClean="0"/>
              <a:t>Usually give this a high score, but not a lot of weight in overall impact score</a:t>
            </a:r>
          </a:p>
          <a:p>
            <a:pPr lvl="1"/>
            <a:r>
              <a:rPr lang="en-US" dirty="0" smtClean="0"/>
              <a:t>SERV topics tend to be important. Also, I don’t have the subject-matter expertise to really assess this</a:t>
            </a:r>
            <a:endParaRPr lang="en-US" dirty="0"/>
          </a:p>
          <a:p>
            <a:r>
              <a:rPr lang="en-US" dirty="0" smtClean="0"/>
              <a:t>Investigator(s)</a:t>
            </a:r>
          </a:p>
          <a:p>
            <a:pPr lvl="1"/>
            <a:r>
              <a:rPr lang="en-US" dirty="0" smtClean="0"/>
              <a:t>Has the PI run large projects before? Do they have previous grants? Does the PI have a good publication record? Have Investigators worked together and published together before? Do they have sufficient time allocated to the project? Are they at the same institution or spread out all over the US? Is there a Biostatistician on the project for an adequate amount of time?</a:t>
            </a:r>
          </a:p>
        </p:txBody>
      </p:sp>
    </p:spTree>
    <p:extLst>
      <p:ext uri="{BB962C8B-B14F-4D97-AF65-F5344CB8AC3E}">
        <p14:creationId xmlns:p14="http://schemas.microsoft.com/office/powerpoint/2010/main" val="13350875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235</TotalTime>
  <Words>1373</Words>
  <Application>Microsoft Office PowerPoint</Application>
  <PresentationFormat>Widescreen</PresentationFormat>
  <Paragraphs>107</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Lessons learned on a study section</vt:lpstr>
      <vt:lpstr>My background</vt:lpstr>
      <vt:lpstr>SERV</vt:lpstr>
      <vt:lpstr>Timeline</vt:lpstr>
      <vt:lpstr>Timeline cont’d</vt:lpstr>
      <vt:lpstr>How I review a grant </vt:lpstr>
      <vt:lpstr>How I review a grant cont’d</vt:lpstr>
      <vt:lpstr>My grant review steps, cont’d</vt:lpstr>
      <vt:lpstr>What I’m looking for:</vt:lpstr>
      <vt:lpstr>Innovation</vt:lpstr>
      <vt:lpstr>Innovation cont’d</vt:lpstr>
      <vt:lpstr>Approach</vt:lpstr>
      <vt:lpstr>Environment</vt:lpstr>
      <vt:lpstr>In person meeting</vt:lpstr>
      <vt:lpstr>In person meeting cont’d</vt:lpstr>
      <vt:lpstr>In person meeting cont’d</vt:lpstr>
      <vt:lpstr>3 tips for providing statistical support to grant proposals</vt:lpstr>
      <vt:lpstr>Tip 1</vt:lpstr>
      <vt:lpstr>Tip 2</vt:lpstr>
      <vt:lpstr>Tip 3</vt:lpstr>
      <vt:lpstr>Questions?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Experiences serving on a study section</dc:title>
  <dc:creator>Siddique, Juned</dc:creator>
  <cp:lastModifiedBy>Juned Siddique</cp:lastModifiedBy>
  <cp:revision>10</cp:revision>
  <dcterms:created xsi:type="dcterms:W3CDTF">2019-01-14T15:52:45Z</dcterms:created>
  <dcterms:modified xsi:type="dcterms:W3CDTF">2021-02-18T13:23:10Z</dcterms:modified>
</cp:coreProperties>
</file>