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2"/>
  </p:notesMasterIdLst>
  <p:handoutMasterIdLst>
    <p:handoutMasterId r:id="rId43"/>
  </p:handoutMasterIdLst>
  <p:sldIdLst>
    <p:sldId id="257" r:id="rId2"/>
    <p:sldId id="258" r:id="rId3"/>
    <p:sldId id="413" r:id="rId4"/>
    <p:sldId id="700" r:id="rId5"/>
    <p:sldId id="688" r:id="rId6"/>
    <p:sldId id="689" r:id="rId7"/>
    <p:sldId id="692" r:id="rId8"/>
    <p:sldId id="691" r:id="rId9"/>
    <p:sldId id="841" r:id="rId10"/>
    <p:sldId id="840" r:id="rId11"/>
    <p:sldId id="827" r:id="rId12"/>
    <p:sldId id="847" r:id="rId13"/>
    <p:sldId id="715" r:id="rId14"/>
    <p:sldId id="745" r:id="rId15"/>
    <p:sldId id="738" r:id="rId16"/>
    <p:sldId id="809" r:id="rId17"/>
    <p:sldId id="758" r:id="rId18"/>
    <p:sldId id="823" r:id="rId19"/>
    <p:sldId id="795" r:id="rId20"/>
    <p:sldId id="815" r:id="rId21"/>
    <p:sldId id="797" r:id="rId22"/>
    <p:sldId id="783" r:id="rId23"/>
    <p:sldId id="790" r:id="rId24"/>
    <p:sldId id="791" r:id="rId25"/>
    <p:sldId id="787" r:id="rId26"/>
    <p:sldId id="788" r:id="rId27"/>
    <p:sldId id="785" r:id="rId28"/>
    <p:sldId id="786" r:id="rId29"/>
    <p:sldId id="832" r:id="rId30"/>
    <p:sldId id="781" r:id="rId31"/>
    <p:sldId id="742" r:id="rId32"/>
    <p:sldId id="755" r:id="rId33"/>
    <p:sldId id="764" r:id="rId34"/>
    <p:sldId id="855" r:id="rId35"/>
    <p:sldId id="803" r:id="rId36"/>
    <p:sldId id="852" r:id="rId37"/>
    <p:sldId id="798" r:id="rId38"/>
    <p:sldId id="824" r:id="rId39"/>
    <p:sldId id="854" r:id="rId40"/>
    <p:sldId id="833"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7F7"/>
    <a:srgbClr val="FF0000"/>
    <a:srgbClr val="017D0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3129" autoAdjust="0"/>
  </p:normalViewPr>
  <p:slideViewPr>
    <p:cSldViewPr snapToGrid="0">
      <p:cViewPr varScale="1">
        <p:scale>
          <a:sx n="119" d="100"/>
          <a:sy n="119" d="100"/>
        </p:scale>
        <p:origin x="20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669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62669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62669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62669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2525CA8B-9682-4795-BE92-6F9F5B72F3FF}" type="slidenum">
              <a:rPr lang="en-US" altLang="en-US"/>
              <a:pPr>
                <a:defRPr/>
              </a:pPr>
              <a:t>‹#›</a:t>
            </a:fld>
            <a:endParaRPr lang="en-US" altLang="en-US"/>
          </a:p>
        </p:txBody>
      </p:sp>
    </p:spTree>
    <p:extLst>
      <p:ext uri="{BB962C8B-B14F-4D97-AF65-F5344CB8AC3E}">
        <p14:creationId xmlns:p14="http://schemas.microsoft.com/office/powerpoint/2010/main" val="1378871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20483"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486"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20487"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B13ADC55-ECD4-4F47-B1BE-0A22C56C4595}" type="slidenum">
              <a:rPr lang="en-US" altLang="en-US"/>
              <a:pPr>
                <a:defRPr/>
              </a:pPr>
              <a:t>‹#›</a:t>
            </a:fld>
            <a:endParaRPr lang="en-US" altLang="en-US"/>
          </a:p>
        </p:txBody>
      </p:sp>
    </p:spTree>
    <p:extLst>
      <p:ext uri="{BB962C8B-B14F-4D97-AF65-F5344CB8AC3E}">
        <p14:creationId xmlns:p14="http://schemas.microsoft.com/office/powerpoint/2010/main" val="2807496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grpSp>
      <p:sp>
        <p:nvSpPr>
          <p:cNvPr id="190483"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pPr lvl="0"/>
            <a:r>
              <a:rPr lang="en-US" altLang="en-US" noProof="0"/>
              <a:t>Click to edit Master title style</a:t>
            </a:r>
          </a:p>
        </p:txBody>
      </p:sp>
      <p:sp>
        <p:nvSpPr>
          <p:cNvPr id="190484"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000"/>
            </a:lvl1pPr>
          </a:lstStyle>
          <a:p>
            <a:pPr lvl="0"/>
            <a:r>
              <a:rPr lang="en-US" alt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9" name="Rectangle 17"/>
          <p:cNvSpPr>
            <a:spLocks noGrp="1" noChangeArrowheads="1"/>
          </p:cNvSpPr>
          <p:nvPr>
            <p:ph type="ftr" sz="quarter" idx="11"/>
          </p:nvPr>
        </p:nvSpPr>
        <p:spPr/>
        <p:txBody>
          <a:bodyPr/>
          <a:lstStyle>
            <a:lvl1pPr>
              <a:defRPr/>
            </a:lvl1pPr>
          </a:lstStyle>
          <a:p>
            <a:pPr>
              <a:defRPr/>
            </a:pPr>
            <a:endParaRPr lang="en-US" altLang="en-US"/>
          </a:p>
        </p:txBody>
      </p:sp>
      <p:sp>
        <p:nvSpPr>
          <p:cNvPr id="20" name="Rectangle 18"/>
          <p:cNvSpPr>
            <a:spLocks noGrp="1" noChangeArrowheads="1"/>
          </p:cNvSpPr>
          <p:nvPr>
            <p:ph type="sldNum" sz="quarter" idx="12"/>
          </p:nvPr>
        </p:nvSpPr>
        <p:spPr/>
        <p:txBody>
          <a:bodyPr/>
          <a:lstStyle>
            <a:lvl1pPr>
              <a:defRPr/>
            </a:lvl1pPr>
          </a:lstStyle>
          <a:p>
            <a:pPr>
              <a:defRPr/>
            </a:pPr>
            <a:fld id="{75882D7D-057A-43CB-816C-CE75802C0243}" type="slidenum">
              <a:rPr lang="en-US" altLang="en-US"/>
              <a:pPr>
                <a:defRPr/>
              </a:pPr>
              <a:t>‹#›</a:t>
            </a:fld>
            <a:endParaRPr lang="en-US" altLang="en-US"/>
          </a:p>
        </p:txBody>
      </p:sp>
    </p:spTree>
    <p:extLst>
      <p:ext uri="{BB962C8B-B14F-4D97-AF65-F5344CB8AC3E}">
        <p14:creationId xmlns:p14="http://schemas.microsoft.com/office/powerpoint/2010/main" val="259163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F25D6463-9E7B-4A0B-B3C9-9E26A3323384}"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5577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442D98D9-B61B-48AB-83B9-3ECBD0C2AAC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1886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1338"/>
          </a:xfrm>
        </p:spPr>
        <p:txBody>
          <a:bodyPr/>
          <a:lstStyle/>
          <a:p>
            <a:r>
              <a:rPr lang="en-US"/>
              <a:t>Click to edit Master title style</a:t>
            </a:r>
          </a:p>
        </p:txBody>
      </p:sp>
      <p:sp>
        <p:nvSpPr>
          <p:cNvPr id="3" name="Text Placeholder 2"/>
          <p:cNvSpPr>
            <a:spLocks noGrp="1"/>
          </p:cNvSpPr>
          <p:nvPr>
            <p:ph type="body" sz="half" idx="1"/>
          </p:nvPr>
        </p:nvSpPr>
        <p:spPr>
          <a:xfrm>
            <a:off x="457200" y="1150938"/>
            <a:ext cx="4038600"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50938"/>
            <a:ext cx="4038600"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70D2A115-C99B-40F0-90AA-20355D5F31EF}"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38263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1338"/>
          </a:xfrm>
        </p:spPr>
        <p:txBody>
          <a:bodyPr/>
          <a:lstStyle/>
          <a:p>
            <a:r>
              <a:rPr lang="en-US"/>
              <a:t>Click to edit Master title style</a:t>
            </a:r>
          </a:p>
        </p:txBody>
      </p:sp>
      <p:sp>
        <p:nvSpPr>
          <p:cNvPr id="3" name="Table Placeholder 2"/>
          <p:cNvSpPr>
            <a:spLocks noGrp="1"/>
          </p:cNvSpPr>
          <p:nvPr>
            <p:ph type="tbl" idx="1"/>
          </p:nvPr>
        </p:nvSpPr>
        <p:spPr>
          <a:xfrm>
            <a:off x="457200" y="1150938"/>
            <a:ext cx="8229600" cy="4716462"/>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2E25F1C8-57B8-4934-A203-978424EDA39F}"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853272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1338"/>
          </a:xfrm>
        </p:spPr>
        <p:txBody>
          <a:bodyPr/>
          <a:lstStyle/>
          <a:p>
            <a:r>
              <a:rPr lang="en-US"/>
              <a:t>Click to edit Master title style</a:t>
            </a:r>
          </a:p>
        </p:txBody>
      </p:sp>
      <p:sp>
        <p:nvSpPr>
          <p:cNvPr id="3" name="SmartArt Placeholder 2"/>
          <p:cNvSpPr>
            <a:spLocks noGrp="1"/>
          </p:cNvSpPr>
          <p:nvPr>
            <p:ph type="dgm" idx="1"/>
          </p:nvPr>
        </p:nvSpPr>
        <p:spPr>
          <a:xfrm>
            <a:off x="457200" y="1150938"/>
            <a:ext cx="8229600" cy="4716462"/>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1FC95627-3549-4065-A672-FC250498C3D4}"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5170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1338"/>
          </a:xfrm>
        </p:spPr>
        <p:txBody>
          <a:bodyPr/>
          <a:lstStyle/>
          <a:p>
            <a:r>
              <a:rPr lang="en-US"/>
              <a:t>Click to edit Master title style</a:t>
            </a:r>
          </a:p>
        </p:txBody>
      </p:sp>
      <p:sp>
        <p:nvSpPr>
          <p:cNvPr id="3" name="Chart Placeholder 2"/>
          <p:cNvSpPr>
            <a:spLocks noGrp="1"/>
          </p:cNvSpPr>
          <p:nvPr>
            <p:ph type="chart" idx="1"/>
          </p:nvPr>
        </p:nvSpPr>
        <p:spPr>
          <a:xfrm>
            <a:off x="457200" y="1150938"/>
            <a:ext cx="8229600" cy="4716462"/>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44B34439-99CA-4905-B44E-56B8FD95E123}"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2978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1338"/>
          </a:xfrm>
        </p:spPr>
        <p:txBody>
          <a:bodyPr/>
          <a:lstStyle/>
          <a:p>
            <a:r>
              <a:rPr lang="en-US"/>
              <a:t>Click to edit Master title style</a:t>
            </a:r>
          </a:p>
        </p:txBody>
      </p:sp>
      <p:sp>
        <p:nvSpPr>
          <p:cNvPr id="3" name="Chart Placeholder 2"/>
          <p:cNvSpPr>
            <a:spLocks noGrp="1"/>
          </p:cNvSpPr>
          <p:nvPr>
            <p:ph type="chart" sz="half" idx="1"/>
          </p:nvPr>
        </p:nvSpPr>
        <p:spPr>
          <a:xfrm>
            <a:off x="457200" y="1150938"/>
            <a:ext cx="4038600" cy="4716462"/>
          </a:xfrm>
        </p:spPr>
        <p:txBody>
          <a:bodyPr/>
          <a:lstStyle/>
          <a:p>
            <a:pPr lvl="0"/>
            <a:endParaRPr lang="en-US" noProof="0"/>
          </a:p>
        </p:txBody>
      </p:sp>
      <p:sp>
        <p:nvSpPr>
          <p:cNvPr id="4" name="Text Placeholder 3"/>
          <p:cNvSpPr>
            <a:spLocks noGrp="1"/>
          </p:cNvSpPr>
          <p:nvPr>
            <p:ph type="body" sz="half" idx="2"/>
          </p:nvPr>
        </p:nvSpPr>
        <p:spPr>
          <a:xfrm>
            <a:off x="4648200" y="1150938"/>
            <a:ext cx="4038600"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F63A9704-8B32-4E8B-BAEF-1C67207C8D7D}"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2994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DE33C3FE-12EA-4C28-BA6F-4B8A741FD525}"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7001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DA23ED34-41B3-40E9-BDD1-EC1920F08270}"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3420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0938"/>
            <a:ext cx="4038600"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50938"/>
            <a:ext cx="4038600"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9D92AC6D-FC3A-4B24-80F8-30C57A24554B}"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405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6B3337EA-E815-4168-9782-753583BA51D1}"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2204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702EF01D-E429-4A14-8279-D38D237513EC}"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0260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EAEAF4D1-6C82-4258-B8C1-1EB2F823FA67}"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2776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7C776B51-674C-420E-AA99-F22F5CDD3D7C}"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203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6C9A6BBA-6658-4EC8-B822-E8D1B1DF2FF4}"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2874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18944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25FA283D-8D10-4BAD-9E2A-A074C90A2018}"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grpSp>
      <p:sp>
        <p:nvSpPr>
          <p:cNvPr id="1029" name="Rectangle 14"/>
          <p:cNvSpPr>
            <a:spLocks noGrp="1" noChangeArrowheads="1"/>
          </p:cNvSpPr>
          <p:nvPr>
            <p:ph type="title"/>
          </p:nvPr>
        </p:nvSpPr>
        <p:spPr bwMode="auto">
          <a:xfrm>
            <a:off x="457200" y="457200"/>
            <a:ext cx="82296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150938"/>
            <a:ext cx="8229600" cy="47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5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anose="020B0604020202020204" pitchFamily="34" charset="0"/>
        </a:defRPr>
      </a:lvl2pPr>
      <a:lvl3pPr algn="l" rtl="0" eaLnBrk="0" fontAlgn="base" hangingPunct="0">
        <a:spcBef>
          <a:spcPct val="0"/>
        </a:spcBef>
        <a:spcAft>
          <a:spcPct val="0"/>
        </a:spcAft>
        <a:defRPr sz="3200">
          <a:solidFill>
            <a:schemeClr val="tx1"/>
          </a:solidFill>
          <a:latin typeface="Arial" panose="020B0604020202020204" pitchFamily="34" charset="0"/>
        </a:defRPr>
      </a:lvl3pPr>
      <a:lvl4pPr algn="l" rtl="0" eaLnBrk="0" fontAlgn="base" hangingPunct="0">
        <a:spcBef>
          <a:spcPct val="0"/>
        </a:spcBef>
        <a:spcAft>
          <a:spcPct val="0"/>
        </a:spcAft>
        <a:defRPr sz="3200">
          <a:solidFill>
            <a:schemeClr val="tx1"/>
          </a:solidFill>
          <a:latin typeface="Arial" panose="020B0604020202020204" pitchFamily="34" charset="0"/>
        </a:defRPr>
      </a:lvl4pPr>
      <a:lvl5pPr algn="l" rtl="0" eaLnBrk="0" fontAlgn="base" hangingPunct="0">
        <a:spcBef>
          <a:spcPct val="0"/>
        </a:spcBef>
        <a:spcAft>
          <a:spcPct val="0"/>
        </a:spcAft>
        <a:defRPr sz="3200">
          <a:solidFill>
            <a:schemeClr val="tx1"/>
          </a:solidFill>
          <a:latin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6.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wmf"/><Relationship Id="rId10"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7.png"/><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 Id="rId9" Type="http://schemas.openxmlformats.org/officeDocument/2006/relationships/image" Target="../media/image1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9901" y="252413"/>
            <a:ext cx="8810469" cy="10509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eaLnBrk="1" hangingPunct="1"/>
            <a:r>
              <a:rPr lang="en-US" altLang="en-US" sz="3600" b="1" dirty="0">
                <a:solidFill>
                  <a:schemeClr val="tx1"/>
                </a:solidFill>
                <a:cs typeface="Times New Roman" panose="02020603050405020304" pitchFamily="18" charset="0"/>
              </a:rPr>
              <a:t>Comparing Treatment Effects under Cox Non-proportional Hazard Models</a:t>
            </a:r>
          </a:p>
        </p:txBody>
      </p:sp>
      <p:sp>
        <p:nvSpPr>
          <p:cNvPr id="5123" name="Rectangle 3"/>
          <p:cNvSpPr>
            <a:spLocks noGrp="1" noChangeArrowheads="1"/>
          </p:cNvSpPr>
          <p:nvPr>
            <p:ph type="subTitle" idx="1"/>
          </p:nvPr>
        </p:nvSpPr>
        <p:spPr>
          <a:xfrm>
            <a:off x="238125" y="4400382"/>
            <a:ext cx="8702675" cy="2359025"/>
          </a:xfr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lstStyle/>
          <a:p>
            <a:pPr marL="533400" indent="-533400" algn="ctr" eaLnBrk="1" hangingPunct="1">
              <a:lnSpc>
                <a:spcPct val="75000"/>
              </a:lnSpc>
            </a:pPr>
            <a:r>
              <a:rPr lang="en-US" altLang="en-US" sz="2400" b="1" dirty="0"/>
              <a:t>Edward F. Vonesh, Ph.D.</a:t>
            </a:r>
          </a:p>
          <a:p>
            <a:pPr marL="533400" indent="-533400" algn="ctr" eaLnBrk="1" hangingPunct="1">
              <a:lnSpc>
                <a:spcPct val="75000"/>
              </a:lnSpc>
            </a:pPr>
            <a:endParaRPr lang="en-US" altLang="en-US" sz="1200" dirty="0"/>
          </a:p>
          <a:p>
            <a:pPr marL="533400" indent="-533400" algn="ctr" eaLnBrk="1" hangingPunct="1">
              <a:lnSpc>
                <a:spcPct val="90000"/>
              </a:lnSpc>
            </a:pPr>
            <a:r>
              <a:rPr lang="en-US" altLang="en-US" sz="2000" b="1" dirty="0"/>
              <a:t>Adjunct Professor of Preventive Medicine,</a:t>
            </a:r>
          </a:p>
          <a:p>
            <a:pPr marL="533400" indent="-533400" algn="ctr" eaLnBrk="1" hangingPunct="1">
              <a:lnSpc>
                <a:spcPct val="90000"/>
              </a:lnSpc>
            </a:pPr>
            <a:r>
              <a:rPr lang="en-US" altLang="en-US" sz="2000" b="1" dirty="0"/>
              <a:t>Northwestern University, Chicago, IL</a:t>
            </a:r>
          </a:p>
          <a:p>
            <a:pPr marL="533400" indent="-533400" algn="ctr" eaLnBrk="1" hangingPunct="1">
              <a:lnSpc>
                <a:spcPct val="90000"/>
              </a:lnSpc>
            </a:pPr>
            <a:endParaRPr lang="en-US" altLang="en-US" sz="1000" b="1" dirty="0">
              <a:solidFill>
                <a:schemeClr val="tx2"/>
              </a:solidFill>
            </a:endParaRPr>
          </a:p>
          <a:p>
            <a:pPr marL="533400" indent="-533400" algn="ctr" eaLnBrk="1" hangingPunct="1">
              <a:lnSpc>
                <a:spcPct val="90000"/>
              </a:lnSpc>
            </a:pPr>
            <a:r>
              <a:rPr lang="en-US" altLang="en-US" sz="2000" b="1" dirty="0">
                <a:solidFill>
                  <a:schemeClr val="tx2"/>
                </a:solidFill>
              </a:rPr>
              <a:t>June 15, 2021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09600" y="505178"/>
            <a:ext cx="7772400" cy="836789"/>
          </a:xfrm>
        </p:spPr>
        <p:txBody>
          <a:bodyPr/>
          <a:lstStyle/>
          <a:p>
            <a:pPr algn="ctr"/>
            <a:r>
              <a:rPr lang="en-US" altLang="en-US" b="1" dirty="0">
                <a:solidFill>
                  <a:srgbClr val="FF0000"/>
                </a:solidFill>
              </a:rPr>
              <a:t>Time-dependent Covariates</a:t>
            </a:r>
            <a:br>
              <a:rPr lang="en-US" altLang="en-US" b="1" dirty="0">
                <a:solidFill>
                  <a:srgbClr val="FF0000"/>
                </a:solidFill>
              </a:rPr>
            </a:br>
            <a:r>
              <a:rPr lang="en-US" altLang="en-US" b="1" dirty="0">
                <a:solidFill>
                  <a:srgbClr val="FF0000"/>
                </a:solidFill>
              </a:rPr>
              <a:t>WARNING, WARNING!!!!!!</a:t>
            </a:r>
          </a:p>
        </p:txBody>
      </p:sp>
      <p:sp>
        <p:nvSpPr>
          <p:cNvPr id="253955" name="Rectangle 3"/>
          <p:cNvSpPr>
            <a:spLocks noGrp="1" noChangeArrowheads="1"/>
          </p:cNvSpPr>
          <p:nvPr>
            <p:ph type="body" idx="1"/>
          </p:nvPr>
        </p:nvSpPr>
        <p:spPr>
          <a:xfrm>
            <a:off x="121355" y="1483078"/>
            <a:ext cx="8935156" cy="5070122"/>
          </a:xfrm>
        </p:spPr>
        <p:txBody>
          <a:bodyPr/>
          <a:lstStyle/>
          <a:p>
            <a:pPr marL="541873" indent="-541873">
              <a:buNone/>
            </a:pPr>
            <a:r>
              <a:rPr lang="en-US" altLang="en-US" sz="2400" dirty="0">
                <a:solidFill>
                  <a:schemeClr val="tx2"/>
                </a:solidFill>
              </a:rPr>
              <a:t>     </a:t>
            </a:r>
            <a:r>
              <a:rPr lang="en-US" altLang="en-US" sz="2400" b="1" dirty="0">
                <a:solidFill>
                  <a:schemeClr val="tx2"/>
                </a:solidFill>
              </a:rPr>
              <a:t>Example 1</a:t>
            </a:r>
            <a:r>
              <a:rPr lang="en-US" altLang="en-US" sz="2400" dirty="0">
                <a:solidFill>
                  <a:schemeClr val="tx2"/>
                </a:solidFill>
              </a:rPr>
              <a:t>: CHOICE Study (</a:t>
            </a:r>
            <a:r>
              <a:rPr lang="en-US" altLang="en-US" sz="2400" i="1" dirty="0">
                <a:solidFill>
                  <a:schemeClr val="tx2"/>
                </a:solidFill>
              </a:rPr>
              <a:t>Ann Int Med</a:t>
            </a:r>
            <a:r>
              <a:rPr lang="en-US" altLang="en-US" sz="2400" dirty="0">
                <a:solidFill>
                  <a:schemeClr val="tx2"/>
                </a:solidFill>
              </a:rPr>
              <a:t> 143:174-183, 2005)</a:t>
            </a:r>
          </a:p>
          <a:p>
            <a:pPr marL="541873" indent="-541873">
              <a:buNone/>
            </a:pPr>
            <a:endParaRPr lang="en-US" altLang="en-US" sz="800" dirty="0">
              <a:solidFill>
                <a:schemeClr val="tx2"/>
              </a:solidFill>
            </a:endParaRPr>
          </a:p>
          <a:p>
            <a:pPr marL="541873" indent="-541873">
              <a:buNone/>
            </a:pPr>
            <a:r>
              <a:rPr lang="en-US" altLang="en-US" sz="2400" dirty="0"/>
              <a:t>	The CHOICE Study measured C-reactive protein (CRP) a median of 5 months after starting dialysis. </a:t>
            </a:r>
          </a:p>
          <a:p>
            <a:pPr marL="541873" indent="-541873">
              <a:buNone/>
            </a:pPr>
            <a:endParaRPr lang="en-US" altLang="en-US" sz="800" dirty="0"/>
          </a:p>
          <a:p>
            <a:pPr marL="541873" indent="-541873">
              <a:buNone/>
            </a:pPr>
            <a:r>
              <a:rPr lang="en-US" altLang="en-US" sz="2400" dirty="0"/>
              <a:t>	The authors compare PD and HD survival adjusting for CRP treating it as a </a:t>
            </a:r>
            <a:r>
              <a:rPr lang="en-US" altLang="en-US" sz="2400" b="1" i="1" dirty="0">
                <a:solidFill>
                  <a:srgbClr val="FF0000"/>
                </a:solidFill>
              </a:rPr>
              <a:t>baseline</a:t>
            </a:r>
            <a:r>
              <a:rPr lang="en-US" altLang="en-US" sz="2400" dirty="0"/>
              <a:t> covariate.</a:t>
            </a:r>
          </a:p>
          <a:p>
            <a:pPr marL="541873" indent="-541873">
              <a:buNone/>
            </a:pPr>
            <a:endParaRPr lang="en-US" altLang="en-US" sz="800" dirty="0"/>
          </a:p>
          <a:p>
            <a:pPr marL="880544" lvl="1" indent="-474139"/>
            <a:r>
              <a:rPr lang="en-US" altLang="en-US" sz="2400" dirty="0">
                <a:solidFill>
                  <a:schemeClr val="tx2"/>
                </a:solidFill>
              </a:rPr>
              <a:t>Question 1: </a:t>
            </a:r>
            <a:r>
              <a:rPr lang="en-US" altLang="en-US" sz="2400" dirty="0"/>
              <a:t>Does PD or HD affect CRP?</a:t>
            </a:r>
            <a:endParaRPr lang="en-US" altLang="en-US" sz="2400" dirty="0">
              <a:solidFill>
                <a:schemeClr val="tx2"/>
              </a:solidFill>
            </a:endParaRPr>
          </a:p>
          <a:p>
            <a:pPr marL="880544" lvl="1" indent="-474139"/>
            <a:r>
              <a:rPr lang="en-US" altLang="en-US" sz="2400" dirty="0">
                <a:solidFill>
                  <a:schemeClr val="tx2"/>
                </a:solidFill>
              </a:rPr>
              <a:t>Question 2:</a:t>
            </a:r>
            <a:r>
              <a:rPr lang="en-US" altLang="en-US" sz="2400" dirty="0"/>
              <a:t> How do we compare 3 month survival adjusting for a CRP value that has yet to be measured?</a:t>
            </a:r>
          </a:p>
        </p:txBody>
      </p:sp>
    </p:spTree>
    <p:extLst>
      <p:ext uri="{BB962C8B-B14F-4D97-AF65-F5344CB8AC3E}">
        <p14:creationId xmlns:p14="http://schemas.microsoft.com/office/powerpoint/2010/main" val="2294218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5">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Line 2"/>
          <p:cNvSpPr>
            <a:spLocks noChangeShapeType="1"/>
          </p:cNvSpPr>
          <p:nvPr/>
        </p:nvSpPr>
        <p:spPr bwMode="auto">
          <a:xfrm>
            <a:off x="2054578" y="2480733"/>
            <a:ext cx="4279900" cy="0"/>
          </a:xfrm>
          <a:prstGeom prst="line">
            <a:avLst/>
          </a:prstGeom>
          <a:noFill/>
          <a:ln w="25399">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79" name="Line 3"/>
          <p:cNvSpPr>
            <a:spLocks noChangeShapeType="1"/>
          </p:cNvSpPr>
          <p:nvPr/>
        </p:nvSpPr>
        <p:spPr bwMode="auto">
          <a:xfrm>
            <a:off x="2040467" y="3022600"/>
            <a:ext cx="6606822" cy="0"/>
          </a:xfrm>
          <a:prstGeom prst="line">
            <a:avLst/>
          </a:prstGeom>
          <a:noFill/>
          <a:ln w="25399">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80" name="Line 4"/>
          <p:cNvSpPr>
            <a:spLocks noChangeShapeType="1"/>
          </p:cNvSpPr>
          <p:nvPr/>
        </p:nvSpPr>
        <p:spPr bwMode="auto">
          <a:xfrm>
            <a:off x="2074334" y="4174067"/>
            <a:ext cx="1803400" cy="0"/>
          </a:xfrm>
          <a:prstGeom prst="line">
            <a:avLst/>
          </a:prstGeom>
          <a:noFill/>
          <a:ln w="25399">
            <a:solidFill>
              <a:srgbClr val="1807F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81" name="Line 5"/>
          <p:cNvSpPr>
            <a:spLocks noChangeShapeType="1"/>
          </p:cNvSpPr>
          <p:nvPr/>
        </p:nvSpPr>
        <p:spPr bwMode="auto">
          <a:xfrm flipV="1">
            <a:off x="2057400" y="1933222"/>
            <a:ext cx="0" cy="3668889"/>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82" name="Line 6"/>
          <p:cNvSpPr>
            <a:spLocks noChangeShapeType="1"/>
          </p:cNvSpPr>
          <p:nvPr/>
        </p:nvSpPr>
        <p:spPr bwMode="auto">
          <a:xfrm flipV="1">
            <a:off x="5943600" y="1865489"/>
            <a:ext cx="0" cy="3736622"/>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83" name="Rectangle 7"/>
          <p:cNvSpPr>
            <a:spLocks noChangeArrowheads="1"/>
          </p:cNvSpPr>
          <p:nvPr/>
        </p:nvSpPr>
        <p:spPr bwMode="auto">
          <a:xfrm>
            <a:off x="1148644" y="5659967"/>
            <a:ext cx="5922434" cy="4080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spAutoFit/>
          </a:bodyPr>
          <a:lstStyle/>
          <a:p>
            <a:pPr>
              <a:spcBef>
                <a:spcPct val="50000"/>
              </a:spcBef>
            </a:pPr>
            <a:r>
              <a:rPr lang="en-US" altLang="en-US" sz="2133"/>
              <a:t>    </a:t>
            </a:r>
            <a:r>
              <a:rPr lang="en-US" altLang="en-US" sz="1778"/>
              <a:t>Jan, 2004                March, 2004            June, 2004</a:t>
            </a:r>
          </a:p>
        </p:txBody>
      </p:sp>
      <p:sp>
        <p:nvSpPr>
          <p:cNvPr id="254984" name="Line 8"/>
          <p:cNvSpPr>
            <a:spLocks noChangeShapeType="1"/>
          </p:cNvSpPr>
          <p:nvPr/>
        </p:nvSpPr>
        <p:spPr bwMode="auto">
          <a:xfrm>
            <a:off x="2082801" y="3632200"/>
            <a:ext cx="4016022" cy="0"/>
          </a:xfrm>
          <a:prstGeom prst="line">
            <a:avLst/>
          </a:prstGeom>
          <a:noFill/>
          <a:ln w="25399">
            <a:solidFill>
              <a:srgbClr val="1807F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85" name="Line 9"/>
          <p:cNvSpPr>
            <a:spLocks noChangeShapeType="1"/>
          </p:cNvSpPr>
          <p:nvPr/>
        </p:nvSpPr>
        <p:spPr bwMode="auto">
          <a:xfrm>
            <a:off x="2079978" y="4794956"/>
            <a:ext cx="4713111" cy="0"/>
          </a:xfrm>
          <a:prstGeom prst="line">
            <a:avLst/>
          </a:prstGeom>
          <a:noFill/>
          <a:ln w="25399">
            <a:solidFill>
              <a:srgbClr val="1807F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86" name="Text Box 10"/>
          <p:cNvSpPr txBox="1">
            <a:spLocks noChangeArrowheads="1"/>
          </p:cNvSpPr>
          <p:nvPr/>
        </p:nvSpPr>
        <p:spPr bwMode="auto">
          <a:xfrm>
            <a:off x="1910080" y="3403600"/>
            <a:ext cx="33695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133" b="1" dirty="0">
                <a:solidFill>
                  <a:srgbClr val="1807F7"/>
                </a:solidFill>
              </a:rPr>
              <a:t>x</a:t>
            </a:r>
            <a:endParaRPr lang="en-US" altLang="en-US" sz="2133" b="1" dirty="0">
              <a:solidFill>
                <a:srgbClr val="1807F7"/>
              </a:solidFill>
              <a:latin typeface="Times New Roman" panose="02020603050405020304" pitchFamily="18" charset="0"/>
            </a:endParaRPr>
          </a:p>
        </p:txBody>
      </p:sp>
      <p:sp>
        <p:nvSpPr>
          <p:cNvPr id="254987" name="Text Box 11"/>
          <p:cNvSpPr txBox="1">
            <a:spLocks noChangeArrowheads="1"/>
          </p:cNvSpPr>
          <p:nvPr/>
        </p:nvSpPr>
        <p:spPr bwMode="auto">
          <a:xfrm>
            <a:off x="5802489" y="2778478"/>
            <a:ext cx="33695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133" b="1"/>
              <a:t>x</a:t>
            </a:r>
            <a:endParaRPr lang="en-US" altLang="en-US" sz="2133" b="1">
              <a:latin typeface="Times New Roman" panose="02020603050405020304" pitchFamily="18" charset="0"/>
            </a:endParaRPr>
          </a:p>
        </p:txBody>
      </p:sp>
      <p:sp>
        <p:nvSpPr>
          <p:cNvPr id="254988" name="Text Box 12"/>
          <p:cNvSpPr txBox="1">
            <a:spLocks noChangeArrowheads="1"/>
          </p:cNvSpPr>
          <p:nvPr/>
        </p:nvSpPr>
        <p:spPr bwMode="auto">
          <a:xfrm>
            <a:off x="5510389" y="2219678"/>
            <a:ext cx="33695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133" b="1"/>
              <a:t>x</a:t>
            </a:r>
            <a:endParaRPr lang="en-US" altLang="en-US" sz="2133" b="1">
              <a:latin typeface="Times New Roman" panose="02020603050405020304" pitchFamily="18" charset="0"/>
            </a:endParaRPr>
          </a:p>
        </p:txBody>
      </p:sp>
      <p:sp>
        <p:nvSpPr>
          <p:cNvPr id="254989" name="Text Box 13"/>
          <p:cNvSpPr txBox="1">
            <a:spLocks noChangeArrowheads="1"/>
          </p:cNvSpPr>
          <p:nvPr/>
        </p:nvSpPr>
        <p:spPr bwMode="auto">
          <a:xfrm>
            <a:off x="1931812" y="3924300"/>
            <a:ext cx="33695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133" b="1" dirty="0">
                <a:solidFill>
                  <a:srgbClr val="1807F7"/>
                </a:solidFill>
              </a:rPr>
              <a:t>x</a:t>
            </a:r>
            <a:endParaRPr lang="en-US" altLang="en-US" sz="2133" b="1" dirty="0">
              <a:solidFill>
                <a:srgbClr val="1807F7"/>
              </a:solidFill>
              <a:latin typeface="Times New Roman" panose="02020603050405020304" pitchFamily="18" charset="0"/>
            </a:endParaRPr>
          </a:p>
        </p:txBody>
      </p:sp>
      <p:sp>
        <p:nvSpPr>
          <p:cNvPr id="254990" name="Rectangle 14"/>
          <p:cNvSpPr>
            <a:spLocks noGrp="1" noChangeArrowheads="1"/>
          </p:cNvSpPr>
          <p:nvPr>
            <p:ph type="title"/>
          </p:nvPr>
        </p:nvSpPr>
        <p:spPr>
          <a:xfrm>
            <a:off x="146755" y="492478"/>
            <a:ext cx="8884356" cy="445911"/>
          </a:xfrm>
        </p:spPr>
        <p:txBody>
          <a:bodyPr/>
          <a:lstStyle/>
          <a:p>
            <a:r>
              <a:rPr lang="en-US" altLang="en-US" sz="2800" b="1" dirty="0"/>
              <a:t>Example 1</a:t>
            </a:r>
            <a:r>
              <a:rPr lang="en-US" altLang="en-US" sz="2800" dirty="0"/>
              <a:t>: CRP measured 5 months after baseline </a:t>
            </a:r>
          </a:p>
        </p:txBody>
      </p:sp>
      <p:sp>
        <p:nvSpPr>
          <p:cNvPr id="254991" name="Line 15"/>
          <p:cNvSpPr>
            <a:spLocks noChangeShapeType="1"/>
          </p:cNvSpPr>
          <p:nvPr/>
        </p:nvSpPr>
        <p:spPr bwMode="auto">
          <a:xfrm flipV="1">
            <a:off x="4055533" y="1944511"/>
            <a:ext cx="0" cy="3668889"/>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92" name="Text Box 16"/>
          <p:cNvSpPr txBox="1">
            <a:spLocks noChangeArrowheads="1"/>
          </p:cNvSpPr>
          <p:nvPr/>
        </p:nvSpPr>
        <p:spPr bwMode="auto">
          <a:xfrm>
            <a:off x="6016978" y="4539545"/>
            <a:ext cx="33695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133" b="1" dirty="0">
                <a:solidFill>
                  <a:srgbClr val="1807F7"/>
                </a:solidFill>
              </a:rPr>
              <a:t>x</a:t>
            </a:r>
            <a:endParaRPr lang="en-US" altLang="en-US" sz="2133" b="1" dirty="0">
              <a:solidFill>
                <a:srgbClr val="1807F7"/>
              </a:solidFill>
              <a:latin typeface="Times New Roman" panose="02020603050405020304" pitchFamily="18" charset="0"/>
            </a:endParaRPr>
          </a:p>
        </p:txBody>
      </p:sp>
      <p:grpSp>
        <p:nvGrpSpPr>
          <p:cNvPr id="254993" name="Group 17"/>
          <p:cNvGrpSpPr>
            <a:grpSpLocks/>
          </p:cNvGrpSpPr>
          <p:nvPr/>
        </p:nvGrpSpPr>
        <p:grpSpPr bwMode="auto">
          <a:xfrm>
            <a:off x="146756" y="1089378"/>
            <a:ext cx="8997244" cy="4205111"/>
            <a:chOff x="104" y="502"/>
            <a:chExt cx="6376" cy="2980"/>
          </a:xfrm>
        </p:grpSpPr>
        <p:grpSp>
          <p:nvGrpSpPr>
            <p:cNvPr id="254994" name="Group 18"/>
            <p:cNvGrpSpPr>
              <a:grpSpLocks/>
            </p:cNvGrpSpPr>
            <p:nvPr/>
          </p:nvGrpSpPr>
          <p:grpSpPr bwMode="auto">
            <a:xfrm>
              <a:off x="4322" y="1607"/>
              <a:ext cx="2050" cy="1875"/>
              <a:chOff x="4322" y="1607"/>
              <a:chExt cx="2050" cy="1875"/>
            </a:xfrm>
          </p:grpSpPr>
          <p:sp>
            <p:nvSpPr>
              <p:cNvPr id="254995" name="Text Box 19"/>
              <p:cNvSpPr txBox="1">
                <a:spLocks noChangeArrowheads="1"/>
              </p:cNvSpPr>
              <p:nvPr/>
            </p:nvSpPr>
            <p:spPr bwMode="auto">
              <a:xfrm>
                <a:off x="4836" y="2195"/>
                <a:ext cx="1536" cy="1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600" b="1" dirty="0"/>
                  <a:t>How do I use these values to predict adjusted 3-month survival? The probability of survival is 1.0 at these times!</a:t>
                </a:r>
              </a:p>
            </p:txBody>
          </p:sp>
          <p:sp>
            <p:nvSpPr>
              <p:cNvPr id="254996" name="Line 20"/>
              <p:cNvSpPr>
                <a:spLocks noChangeShapeType="1"/>
              </p:cNvSpPr>
              <p:nvPr/>
            </p:nvSpPr>
            <p:spPr bwMode="auto">
              <a:xfrm flipH="1">
                <a:off x="4322" y="2688"/>
                <a:ext cx="470" cy="304"/>
              </a:xfrm>
              <a:prstGeom prst="line">
                <a:avLst/>
              </a:prstGeom>
              <a:noFill/>
              <a:ln w="28575">
                <a:solidFill>
                  <a:schemeClr val="tx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997" name="Line 21"/>
              <p:cNvSpPr>
                <a:spLocks noChangeShapeType="1"/>
              </p:cNvSpPr>
              <p:nvPr/>
            </p:nvSpPr>
            <p:spPr bwMode="auto">
              <a:xfrm flipH="1" flipV="1">
                <a:off x="4322" y="1987"/>
                <a:ext cx="470" cy="317"/>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998" name="Line 22"/>
              <p:cNvSpPr>
                <a:spLocks noChangeShapeType="1"/>
              </p:cNvSpPr>
              <p:nvPr/>
            </p:nvSpPr>
            <p:spPr bwMode="auto">
              <a:xfrm flipH="1" flipV="1">
                <a:off x="4322" y="1607"/>
                <a:ext cx="689" cy="588"/>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4999" name="Text Box 23"/>
            <p:cNvSpPr txBox="1">
              <a:spLocks noChangeArrowheads="1"/>
            </p:cNvSpPr>
            <p:nvPr/>
          </p:nvSpPr>
          <p:spPr bwMode="auto">
            <a:xfrm>
              <a:off x="104" y="502"/>
              <a:ext cx="63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400" dirty="0">
                  <a:solidFill>
                    <a:schemeClr val="tx2"/>
                  </a:solidFill>
                </a:rPr>
                <a:t>Rule: CAN NOT use the future to predict the past</a:t>
              </a:r>
            </a:p>
          </p:txBody>
        </p:sp>
      </p:grpSp>
      <p:sp>
        <p:nvSpPr>
          <p:cNvPr id="255000" name="Text Box 24"/>
          <p:cNvSpPr txBox="1">
            <a:spLocks noChangeArrowheads="1"/>
          </p:cNvSpPr>
          <p:nvPr/>
        </p:nvSpPr>
        <p:spPr bwMode="auto">
          <a:xfrm>
            <a:off x="462845" y="2513189"/>
            <a:ext cx="122343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2133"/>
              <a:t>PD</a:t>
            </a:r>
          </a:p>
        </p:txBody>
      </p:sp>
      <p:sp>
        <p:nvSpPr>
          <p:cNvPr id="255001" name="Text Box 25"/>
          <p:cNvSpPr txBox="1">
            <a:spLocks noChangeArrowheads="1"/>
          </p:cNvSpPr>
          <p:nvPr/>
        </p:nvSpPr>
        <p:spPr bwMode="auto">
          <a:xfrm>
            <a:off x="462845" y="3980745"/>
            <a:ext cx="122343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2133" dirty="0">
                <a:solidFill>
                  <a:srgbClr val="1807F7"/>
                </a:solidFill>
              </a:rPr>
              <a:t>HD</a:t>
            </a:r>
          </a:p>
        </p:txBody>
      </p:sp>
    </p:spTree>
    <p:extLst>
      <p:ext uri="{BB962C8B-B14F-4D97-AF65-F5344CB8AC3E}">
        <p14:creationId xmlns:p14="http://schemas.microsoft.com/office/powerpoint/2010/main" val="4282573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b="1" dirty="0">
                <a:solidFill>
                  <a:srgbClr val="FF0000"/>
                </a:solidFill>
              </a:rPr>
              <a:t>REVIEW: Survival and Hazard Functions</a:t>
            </a:r>
          </a:p>
        </p:txBody>
      </p:sp>
      <mc:AlternateContent xmlns:mc="http://schemas.openxmlformats.org/markup-compatibility/2006" xmlns:a14="http://schemas.microsoft.com/office/drawing/2010/main">
        <mc:Choice Requires="a14">
          <p:sp>
            <p:nvSpPr>
              <p:cNvPr id="5" name="Rectangle 3"/>
              <p:cNvSpPr>
                <a:spLocks noGrp="1" noChangeArrowheads="1"/>
              </p:cNvSpPr>
              <p:nvPr>
                <p:ph type="body" sz="half" idx="1"/>
              </p:nvPr>
            </p:nvSpPr>
            <p:spPr>
              <a:xfrm>
                <a:off x="457200" y="993775"/>
                <a:ext cx="8737850" cy="5605463"/>
              </a:xfrm>
            </p:spPr>
            <p:txBody>
              <a:bodyPr anchor="ctr"/>
              <a:lstStyle/>
              <a:p>
                <a:pPr eaLnBrk="1" hangingPunct="1">
                  <a:defRPr/>
                </a:pPr>
                <a:r>
                  <a:rPr lang="en-US" altLang="en-US" sz="2400" dirty="0"/>
                  <a:t>The survival function, denoted </a:t>
                </a:r>
                <a14:m>
                  <m:oMath xmlns:m="http://schemas.openxmlformats.org/officeDocument/2006/math">
                    <m:r>
                      <a:rPr lang="en-US" altLang="en-US" b="0" i="1" smtClean="0">
                        <a:solidFill>
                          <a:schemeClr val="bg2">
                            <a:lumMod val="60000"/>
                            <a:lumOff val="40000"/>
                          </a:schemeClr>
                        </a:solidFill>
                        <a:latin typeface="Cambria Math" panose="02040503050406030204" pitchFamily="18" charset="0"/>
                      </a:rPr>
                      <m:t>𝑆</m:t>
                    </m:r>
                    <m:r>
                      <a:rPr lang="en-US" altLang="en-US" b="0" i="1" smtClean="0">
                        <a:solidFill>
                          <a:schemeClr val="bg2">
                            <a:lumMod val="60000"/>
                            <a:lumOff val="40000"/>
                          </a:schemeClr>
                        </a:solidFill>
                        <a:latin typeface="Cambria Math" panose="02040503050406030204" pitchFamily="18" charset="0"/>
                      </a:rPr>
                      <m:t>(</m:t>
                    </m:r>
                    <m:r>
                      <a:rPr lang="en-US" altLang="en-US" b="0" i="1" smtClean="0">
                        <a:solidFill>
                          <a:schemeClr val="bg2">
                            <a:lumMod val="60000"/>
                            <a:lumOff val="40000"/>
                          </a:schemeClr>
                        </a:solidFill>
                        <a:latin typeface="Cambria Math" panose="02040503050406030204" pitchFamily="18" charset="0"/>
                      </a:rPr>
                      <m:t>𝑡</m:t>
                    </m:r>
                    <m:r>
                      <a:rPr lang="en-US" altLang="en-US" b="0" i="1" smtClean="0">
                        <a:solidFill>
                          <a:schemeClr val="bg2">
                            <a:lumMod val="60000"/>
                            <a:lumOff val="40000"/>
                          </a:schemeClr>
                        </a:solidFill>
                        <a:latin typeface="Cambria Math" panose="02040503050406030204" pitchFamily="18" charset="0"/>
                      </a:rPr>
                      <m:t>)</m:t>
                    </m:r>
                  </m:oMath>
                </a14:m>
                <a:r>
                  <a:rPr lang="en-US" altLang="en-US" dirty="0">
                    <a:solidFill>
                      <a:schemeClr val="bg2">
                        <a:lumMod val="60000"/>
                        <a:lumOff val="40000"/>
                      </a:schemeClr>
                    </a:solidFill>
                  </a:rPr>
                  <a:t>, </a:t>
                </a:r>
                <a:r>
                  <a:rPr lang="en-US" altLang="en-US" sz="2400" dirty="0"/>
                  <a:t>is defined as</a:t>
                </a:r>
              </a:p>
              <a:p>
                <a:pPr eaLnBrk="1" hangingPunct="1">
                  <a:defRPr/>
                </a:pPr>
                <a:endParaRPr lang="en-US" altLang="en-US" sz="800" dirty="0"/>
              </a:p>
              <a:p>
                <a:pPr marL="0" indent="0" eaLnBrk="1" hangingPunct="1">
                  <a:buNone/>
                  <a:defRPr/>
                </a:pPr>
                <a14:m>
                  <m:oMathPara xmlns:m="http://schemas.openxmlformats.org/officeDocument/2006/math">
                    <m:oMathParaPr>
                      <m:jc m:val="centerGroup"/>
                    </m:oMathParaPr>
                    <m:oMath xmlns:m="http://schemas.openxmlformats.org/officeDocument/2006/math">
                      <m:r>
                        <a:rPr lang="en-US" altLang="en-US" sz="2500" b="0" i="1" smtClean="0">
                          <a:solidFill>
                            <a:schemeClr val="bg2">
                              <a:lumMod val="60000"/>
                              <a:lumOff val="40000"/>
                            </a:schemeClr>
                          </a:solidFill>
                          <a:latin typeface="Cambria Math" panose="02040503050406030204" pitchFamily="18" charset="0"/>
                        </a:rPr>
                        <m:t>𝑆</m:t>
                      </m:r>
                      <m:d>
                        <m:dPr>
                          <m:ctrlPr>
                            <a:rPr lang="en-US" altLang="en-US" sz="2500" b="0" i="1" smtClean="0">
                              <a:solidFill>
                                <a:schemeClr val="bg2">
                                  <a:lumMod val="60000"/>
                                  <a:lumOff val="40000"/>
                                </a:schemeClr>
                              </a:solidFill>
                              <a:latin typeface="Cambria Math" panose="02040503050406030204" pitchFamily="18" charset="0"/>
                            </a:rPr>
                          </m:ctrlPr>
                        </m:dPr>
                        <m:e>
                          <m:r>
                            <a:rPr lang="en-US" altLang="en-US" sz="2500" b="0" i="1" smtClean="0">
                              <a:solidFill>
                                <a:schemeClr val="bg2">
                                  <a:lumMod val="60000"/>
                                  <a:lumOff val="40000"/>
                                </a:schemeClr>
                              </a:solidFill>
                              <a:latin typeface="Cambria Math" panose="02040503050406030204" pitchFamily="18" charset="0"/>
                            </a:rPr>
                            <m:t>𝑡</m:t>
                          </m:r>
                        </m:e>
                      </m:d>
                      <m:r>
                        <a:rPr lang="en-US" altLang="en-US" sz="2500" b="0" i="1" smtClean="0">
                          <a:solidFill>
                            <a:schemeClr val="bg2">
                              <a:lumMod val="60000"/>
                              <a:lumOff val="40000"/>
                            </a:schemeClr>
                          </a:solidFill>
                          <a:latin typeface="Cambria Math" panose="02040503050406030204" pitchFamily="18" charset="0"/>
                        </a:rPr>
                        <m:t>=</m:t>
                      </m:r>
                      <m:func>
                        <m:funcPr>
                          <m:ctrlPr>
                            <a:rPr lang="en-US" altLang="en-US" sz="2500" b="0" i="1" smtClean="0">
                              <a:solidFill>
                                <a:schemeClr val="bg2">
                                  <a:lumMod val="60000"/>
                                  <a:lumOff val="40000"/>
                                </a:schemeClr>
                              </a:solidFill>
                              <a:latin typeface="Cambria Math" panose="02040503050406030204" pitchFamily="18" charset="0"/>
                            </a:rPr>
                          </m:ctrlPr>
                        </m:funcPr>
                        <m:fName>
                          <m:r>
                            <m:rPr>
                              <m:sty m:val="p"/>
                            </m:rPr>
                            <a:rPr lang="en-US" altLang="en-US" sz="2500" b="0" i="0" smtClean="0">
                              <a:solidFill>
                                <a:schemeClr val="bg2">
                                  <a:lumMod val="60000"/>
                                  <a:lumOff val="40000"/>
                                </a:schemeClr>
                              </a:solidFill>
                              <a:latin typeface="Cambria Math" panose="02040503050406030204" pitchFamily="18" charset="0"/>
                            </a:rPr>
                            <m:t>Pr</m:t>
                          </m:r>
                        </m:fName>
                        <m:e>
                          <m:d>
                            <m:dPr>
                              <m:begChr m:val="["/>
                              <m:endChr m:val="]"/>
                              <m:ctrlPr>
                                <a:rPr lang="en-US" altLang="en-US" sz="2500" b="0" i="1" smtClean="0">
                                  <a:solidFill>
                                    <a:schemeClr val="bg2">
                                      <a:lumMod val="60000"/>
                                      <a:lumOff val="40000"/>
                                    </a:schemeClr>
                                  </a:solidFill>
                                  <a:latin typeface="Cambria Math" panose="02040503050406030204" pitchFamily="18" charset="0"/>
                                </a:rPr>
                              </m:ctrlPr>
                            </m:dPr>
                            <m:e>
                              <m:r>
                                <a:rPr lang="en-US" altLang="en-US" sz="2500" b="0" i="1" smtClean="0">
                                  <a:solidFill>
                                    <a:schemeClr val="bg2">
                                      <a:lumMod val="60000"/>
                                      <a:lumOff val="40000"/>
                                    </a:schemeClr>
                                  </a:solidFill>
                                  <a:latin typeface="Cambria Math" panose="02040503050406030204" pitchFamily="18" charset="0"/>
                                </a:rPr>
                                <m:t>𝑎𝑛</m:t>
                              </m:r>
                              <m:r>
                                <a:rPr lang="en-US" altLang="en-US" sz="2500" b="0" i="1" smtClean="0">
                                  <a:solidFill>
                                    <a:schemeClr val="bg2">
                                      <a:lumMod val="60000"/>
                                      <a:lumOff val="40000"/>
                                    </a:schemeClr>
                                  </a:solidFill>
                                  <a:latin typeface="Cambria Math" panose="02040503050406030204" pitchFamily="18" charset="0"/>
                                </a:rPr>
                                <m:t> </m:t>
                              </m:r>
                              <m:r>
                                <a:rPr lang="en-US" altLang="en-US" sz="2500" b="0" i="1" smtClean="0">
                                  <a:solidFill>
                                    <a:schemeClr val="bg2">
                                      <a:lumMod val="60000"/>
                                      <a:lumOff val="40000"/>
                                    </a:schemeClr>
                                  </a:solidFill>
                                  <a:latin typeface="Cambria Math" panose="02040503050406030204" pitchFamily="18" charset="0"/>
                                </a:rPr>
                                <m:t>𝑖𝑛𝑑𝑖𝑣𝑖𝑑𝑢𝑎𝑙</m:t>
                              </m:r>
                              <m:r>
                                <a:rPr lang="en-US" altLang="en-US" sz="2500" b="0" i="1" smtClean="0">
                                  <a:solidFill>
                                    <a:schemeClr val="bg2">
                                      <a:lumMod val="60000"/>
                                      <a:lumOff val="40000"/>
                                    </a:schemeClr>
                                  </a:solidFill>
                                  <a:latin typeface="Cambria Math" panose="02040503050406030204" pitchFamily="18" charset="0"/>
                                </a:rPr>
                                <m:t> </m:t>
                              </m:r>
                              <m:r>
                                <a:rPr lang="en-US" altLang="en-US" sz="2500" b="0" i="1" smtClean="0">
                                  <a:solidFill>
                                    <a:schemeClr val="bg2">
                                      <a:lumMod val="60000"/>
                                      <a:lumOff val="40000"/>
                                    </a:schemeClr>
                                  </a:solidFill>
                                  <a:latin typeface="Cambria Math" panose="02040503050406030204" pitchFamily="18" charset="0"/>
                                </a:rPr>
                                <m:t>𝑠𝑢𝑟𝑣𝑖𝑣𝑒𝑠</m:t>
                              </m:r>
                              <m:r>
                                <a:rPr lang="en-US" altLang="en-US" sz="2500" b="0" i="1" smtClean="0">
                                  <a:solidFill>
                                    <a:schemeClr val="bg2">
                                      <a:lumMod val="60000"/>
                                      <a:lumOff val="40000"/>
                                    </a:schemeClr>
                                  </a:solidFill>
                                  <a:latin typeface="Cambria Math" panose="02040503050406030204" pitchFamily="18" charset="0"/>
                                </a:rPr>
                                <m:t> </m:t>
                              </m:r>
                              <m:r>
                                <a:rPr lang="en-US" altLang="en-US" sz="2500" b="0" i="1" smtClean="0">
                                  <a:solidFill>
                                    <a:schemeClr val="bg2">
                                      <a:lumMod val="60000"/>
                                      <a:lumOff val="40000"/>
                                    </a:schemeClr>
                                  </a:solidFill>
                                  <a:latin typeface="Cambria Math" panose="02040503050406030204" pitchFamily="18" charset="0"/>
                                </a:rPr>
                                <m:t>𝑝𝑎𝑠𝑡</m:t>
                              </m:r>
                              <m:r>
                                <a:rPr lang="en-US" altLang="en-US" sz="2500" b="0" i="1" smtClean="0">
                                  <a:solidFill>
                                    <a:schemeClr val="bg2">
                                      <a:lumMod val="60000"/>
                                      <a:lumOff val="40000"/>
                                    </a:schemeClr>
                                  </a:solidFill>
                                  <a:latin typeface="Cambria Math" panose="02040503050406030204" pitchFamily="18" charset="0"/>
                                </a:rPr>
                                <m:t> </m:t>
                              </m:r>
                              <m:r>
                                <a:rPr lang="en-US" altLang="en-US" sz="2500" b="0" i="1" smtClean="0">
                                  <a:solidFill>
                                    <a:schemeClr val="bg2">
                                      <a:lumMod val="60000"/>
                                      <a:lumOff val="40000"/>
                                    </a:schemeClr>
                                  </a:solidFill>
                                  <a:latin typeface="Cambria Math" panose="02040503050406030204" pitchFamily="18" charset="0"/>
                                </a:rPr>
                                <m:t>𝑡𝑖𝑚𝑒</m:t>
                              </m:r>
                              <m:r>
                                <a:rPr lang="en-US" altLang="en-US" sz="2500" b="0" i="1" smtClean="0">
                                  <a:solidFill>
                                    <a:schemeClr val="bg2">
                                      <a:lumMod val="60000"/>
                                      <a:lumOff val="40000"/>
                                    </a:schemeClr>
                                  </a:solidFill>
                                  <a:latin typeface="Cambria Math" panose="02040503050406030204" pitchFamily="18" charset="0"/>
                                </a:rPr>
                                <m:t> </m:t>
                              </m:r>
                              <m:r>
                                <a:rPr lang="en-US" altLang="en-US" sz="2500" b="0" i="1" smtClean="0">
                                  <a:solidFill>
                                    <a:schemeClr val="bg2">
                                      <a:lumMod val="60000"/>
                                      <a:lumOff val="40000"/>
                                    </a:schemeClr>
                                  </a:solidFill>
                                  <a:latin typeface="Cambria Math" panose="02040503050406030204" pitchFamily="18" charset="0"/>
                                </a:rPr>
                                <m:t>𝑡</m:t>
                              </m:r>
                            </m:e>
                          </m:d>
                        </m:e>
                      </m:func>
                      <m:r>
                        <a:rPr lang="en-US" altLang="en-US" sz="2500" b="0" i="1" smtClean="0">
                          <a:solidFill>
                            <a:schemeClr val="bg2">
                              <a:lumMod val="60000"/>
                              <a:lumOff val="40000"/>
                            </a:schemeClr>
                          </a:solidFill>
                          <a:latin typeface="Cambria Math" panose="02040503050406030204" pitchFamily="18" charset="0"/>
                        </a:rPr>
                        <m:t>=</m:t>
                      </m:r>
                      <m:r>
                        <m:rPr>
                          <m:sty m:val="p"/>
                        </m:rPr>
                        <a:rPr lang="en-US" altLang="en-US" sz="2500" b="0" i="0" smtClean="0">
                          <a:solidFill>
                            <a:schemeClr val="bg2">
                              <a:lumMod val="60000"/>
                              <a:lumOff val="40000"/>
                            </a:schemeClr>
                          </a:solidFill>
                          <a:latin typeface="Cambria Math" panose="02040503050406030204" pitchFamily="18" charset="0"/>
                        </a:rPr>
                        <m:t>Pr</m:t>
                      </m:r>
                      <m:r>
                        <a:rPr lang="en-US" altLang="en-US" sz="2500" b="0" i="1" smtClean="0">
                          <a:solidFill>
                            <a:schemeClr val="bg2">
                              <a:lumMod val="60000"/>
                              <a:lumOff val="40000"/>
                            </a:schemeClr>
                          </a:solidFill>
                          <a:latin typeface="Cambria Math" panose="02040503050406030204" pitchFamily="18" charset="0"/>
                        </a:rPr>
                        <m:t>⁡[</m:t>
                      </m:r>
                      <m:r>
                        <a:rPr lang="en-US" altLang="en-US" sz="2500" b="0" i="1" smtClean="0">
                          <a:solidFill>
                            <a:schemeClr val="bg2">
                              <a:lumMod val="60000"/>
                              <a:lumOff val="40000"/>
                            </a:schemeClr>
                          </a:solidFill>
                          <a:latin typeface="Cambria Math" panose="02040503050406030204" pitchFamily="18" charset="0"/>
                        </a:rPr>
                        <m:t>𝑇</m:t>
                      </m:r>
                      <m:r>
                        <a:rPr lang="en-US" altLang="en-US" sz="2500" b="0" i="1" smtClean="0">
                          <a:solidFill>
                            <a:schemeClr val="bg2">
                              <a:lumMod val="60000"/>
                              <a:lumOff val="40000"/>
                            </a:schemeClr>
                          </a:solidFill>
                          <a:latin typeface="Cambria Math" panose="02040503050406030204" pitchFamily="18" charset="0"/>
                        </a:rPr>
                        <m:t>&gt;</m:t>
                      </m:r>
                      <m:r>
                        <a:rPr lang="en-US" altLang="en-US" sz="2500" b="0" i="1" smtClean="0">
                          <a:solidFill>
                            <a:schemeClr val="bg2">
                              <a:lumMod val="60000"/>
                              <a:lumOff val="40000"/>
                            </a:schemeClr>
                          </a:solidFill>
                          <a:latin typeface="Cambria Math" panose="02040503050406030204" pitchFamily="18" charset="0"/>
                        </a:rPr>
                        <m:t>𝑡</m:t>
                      </m:r>
                      <m:r>
                        <a:rPr lang="en-US" altLang="en-US" sz="2500" b="0" i="1" smtClean="0">
                          <a:solidFill>
                            <a:schemeClr val="bg2">
                              <a:lumMod val="60000"/>
                              <a:lumOff val="40000"/>
                            </a:schemeClr>
                          </a:solidFill>
                          <a:latin typeface="Cambria Math" panose="02040503050406030204" pitchFamily="18" charset="0"/>
                        </a:rPr>
                        <m:t>] </m:t>
                      </m:r>
                    </m:oMath>
                  </m:oMathPara>
                </a14:m>
                <a:endParaRPr lang="en-US" altLang="en-US" sz="2500" dirty="0">
                  <a:solidFill>
                    <a:schemeClr val="bg2">
                      <a:lumMod val="60000"/>
                      <a:lumOff val="40000"/>
                    </a:schemeClr>
                  </a:solidFill>
                </a:endParaRPr>
              </a:p>
              <a:p>
                <a:pPr eaLnBrk="1" hangingPunct="1">
                  <a:lnSpc>
                    <a:spcPct val="90000"/>
                  </a:lnSpc>
                  <a:buNone/>
                </a:pPr>
                <a:r>
                  <a:rPr lang="en-US" altLang="en-US" sz="2400" dirty="0"/>
                  <a:t>	where </a:t>
                </a:r>
                <a14:m>
                  <m:oMath xmlns:m="http://schemas.openxmlformats.org/officeDocument/2006/math">
                    <m:r>
                      <a:rPr lang="en-US" altLang="en-US" b="0" i="1" smtClean="0">
                        <a:latin typeface="Cambria Math" panose="02040503050406030204" pitchFamily="18" charset="0"/>
                      </a:rPr>
                      <m:t>𝑇</m:t>
                    </m:r>
                  </m:oMath>
                </a14:m>
                <a:r>
                  <a:rPr lang="en-US" altLang="en-US" sz="2400" dirty="0"/>
                  <a:t> is an individual’s survival time (time to the event)</a:t>
                </a:r>
              </a:p>
              <a:p>
                <a:pPr eaLnBrk="1" hangingPunct="1">
                  <a:lnSpc>
                    <a:spcPct val="90000"/>
                  </a:lnSpc>
                  <a:buNone/>
                </a:pPr>
                <a:r>
                  <a:rPr lang="en-US" altLang="en-US" sz="2400" dirty="0"/>
                  <a:t> </a:t>
                </a:r>
              </a:p>
              <a:p>
                <a:pPr marL="400050" eaLnBrk="1" hangingPunct="1">
                  <a:lnSpc>
                    <a:spcPct val="90000"/>
                  </a:lnSpc>
                </a:pPr>
                <a:r>
                  <a:rPr lang="en-US" altLang="en-US" sz="2400" dirty="0"/>
                  <a:t>The hazard function, denoted </a:t>
                </a:r>
                <a14:m>
                  <m:oMath xmlns:m="http://schemas.openxmlformats.org/officeDocument/2006/math">
                    <m:r>
                      <a:rPr lang="en-US" altLang="en-US" i="1" dirty="0">
                        <a:solidFill>
                          <a:srgbClr val="1807F7"/>
                        </a:solidFill>
                        <a:latin typeface="Cambria Math" panose="02040503050406030204" pitchFamily="18" charset="0"/>
                      </a:rPr>
                      <m:t>h</m:t>
                    </m:r>
                    <m:r>
                      <a:rPr lang="en-US" altLang="en-US" i="1" dirty="0">
                        <a:solidFill>
                          <a:srgbClr val="1807F7"/>
                        </a:solidFill>
                        <a:latin typeface="Cambria Math" panose="02040503050406030204" pitchFamily="18" charset="0"/>
                      </a:rPr>
                      <m:t>(</m:t>
                    </m:r>
                    <m:r>
                      <a:rPr lang="en-US" altLang="en-US" i="1" dirty="0">
                        <a:solidFill>
                          <a:srgbClr val="1807F7"/>
                        </a:solidFill>
                        <a:latin typeface="Cambria Math" panose="02040503050406030204" pitchFamily="18" charset="0"/>
                      </a:rPr>
                      <m:t>𝑡</m:t>
                    </m:r>
                    <m:r>
                      <a:rPr lang="en-US" altLang="en-US" i="1" dirty="0">
                        <a:solidFill>
                          <a:srgbClr val="1807F7"/>
                        </a:solidFill>
                        <a:latin typeface="Cambria Math" panose="02040503050406030204" pitchFamily="18" charset="0"/>
                      </a:rPr>
                      <m:t>)</m:t>
                    </m:r>
                  </m:oMath>
                </a14:m>
                <a:r>
                  <a:rPr lang="en-US" altLang="en-US" sz="2400" dirty="0">
                    <a:solidFill>
                      <a:srgbClr val="1807F7"/>
                    </a:solidFill>
                  </a:rPr>
                  <a:t>, </a:t>
                </a:r>
                <a:r>
                  <a:rPr lang="en-US" altLang="en-US" sz="2400" dirty="0"/>
                  <a:t>is the instantaneous risk that an event (e.g., death) will occur at time, </a:t>
                </a:r>
                <a14:m>
                  <m:oMath xmlns:m="http://schemas.openxmlformats.org/officeDocument/2006/math">
                    <m:r>
                      <a:rPr lang="en-US" altLang="en-US" i="1" dirty="0">
                        <a:solidFill>
                          <a:srgbClr val="1807F7"/>
                        </a:solidFill>
                        <a:latin typeface="Cambria Math" panose="02040503050406030204" pitchFamily="18" charset="0"/>
                      </a:rPr>
                      <m:t>𝑡</m:t>
                    </m:r>
                  </m:oMath>
                </a14:m>
                <a:r>
                  <a:rPr lang="en-US" altLang="en-US" sz="2400" dirty="0"/>
                  <a:t>. Formally, it is defined as  </a:t>
                </a:r>
              </a:p>
              <a:p>
                <a:pPr eaLnBrk="1" hangingPunct="1">
                  <a:lnSpc>
                    <a:spcPct val="90000"/>
                  </a:lnSpc>
                  <a:buNone/>
                </a:pPr>
                <a:r>
                  <a:rPr lang="en-US" altLang="en-US" sz="2400" dirty="0"/>
                  <a:t>  </a:t>
                </a:r>
              </a:p>
              <a:p>
                <a:pPr eaLnBrk="1" hangingPunct="1">
                  <a:lnSpc>
                    <a:spcPct val="90000"/>
                  </a:lnSpc>
                  <a:buNone/>
                </a:pPr>
                <a:endParaRPr lang="en-US" altLang="en-US" sz="2400" dirty="0">
                  <a:sym typeface="Symbol" panose="05050102010706020507" pitchFamily="18" charset="2"/>
                </a:endParaRPr>
              </a:p>
              <a:p>
                <a:pPr marL="590550" indent="-533400" algn="just" eaLnBrk="1" hangingPunct="1">
                  <a:lnSpc>
                    <a:spcPct val="90000"/>
                  </a:lnSpc>
                  <a:buNone/>
                </a:pPr>
                <a:endParaRPr lang="en-US" altLang="en-US" sz="2400" dirty="0">
                  <a:cs typeface="Arial" panose="020B0604020202020204" pitchFamily="34" charset="0"/>
                  <a:sym typeface="Symbol" panose="05050102010706020507" pitchFamily="18" charset="2"/>
                </a:endParaRPr>
              </a:p>
              <a:p>
                <a:pPr marL="590550" indent="-533400" algn="just" eaLnBrk="1" hangingPunct="1">
                  <a:lnSpc>
                    <a:spcPct val="90000"/>
                  </a:lnSpc>
                  <a:buNone/>
                </a:pPr>
                <a:r>
                  <a:rPr lang="en-US" altLang="en-US" sz="2400" dirty="0">
                    <a:cs typeface="Arial" panose="020B0604020202020204" pitchFamily="34" charset="0"/>
                    <a:sym typeface="Symbol" panose="05050102010706020507" pitchFamily="18" charset="2"/>
                  </a:rPr>
                  <a:t>which is a mathematical formula for the </a:t>
                </a:r>
                <a:r>
                  <a:rPr lang="en-US" altLang="en-US" sz="2400" dirty="0">
                    <a:sym typeface="Symbol" panose="05050102010706020507" pitchFamily="18" charset="2"/>
                  </a:rPr>
                  <a:t>instantaneous risk that</a:t>
                </a:r>
              </a:p>
              <a:p>
                <a:pPr marL="590550" indent="-533400" algn="just" eaLnBrk="1" hangingPunct="1">
                  <a:lnSpc>
                    <a:spcPct val="90000"/>
                  </a:lnSpc>
                  <a:buNone/>
                </a:pPr>
                <a:r>
                  <a:rPr lang="en-US" altLang="en-US" sz="2400" dirty="0">
                    <a:sym typeface="Symbol" panose="05050102010706020507" pitchFamily="18" charset="2"/>
                  </a:rPr>
                  <a:t>an event will occur at time t given survival up to time t.</a:t>
                </a:r>
              </a:p>
              <a:p>
                <a:pPr eaLnBrk="1" hangingPunct="1">
                  <a:lnSpc>
                    <a:spcPct val="90000"/>
                  </a:lnSpc>
                  <a:buNone/>
                </a:pPr>
                <a:endParaRPr lang="en-US" altLang="en-US" sz="2400" dirty="0">
                  <a:sym typeface="Symbol" panose="05050102010706020507" pitchFamily="18" charset="2"/>
                </a:endParaRPr>
              </a:p>
            </p:txBody>
          </p:sp>
        </mc:Choice>
        <mc:Fallback xmlns="">
          <p:sp>
            <p:nvSpPr>
              <p:cNvPr id="5" name="Rectangle 3"/>
              <p:cNvSpPr>
                <a:spLocks noGrp="1" noRot="1" noChangeAspect="1" noMove="1" noResize="1" noEditPoints="1" noAdjustHandles="1" noChangeArrowheads="1" noChangeShapeType="1" noTextEdit="1"/>
              </p:cNvSpPr>
              <p:nvPr>
                <p:ph type="body" sz="half" idx="1"/>
              </p:nvPr>
            </p:nvSpPr>
            <p:spPr>
              <a:xfrm>
                <a:off x="457200" y="993775"/>
                <a:ext cx="8737850" cy="5605463"/>
              </a:xfrm>
              <a:blipFill rotWithShape="0">
                <a:blip r:embed="rId3"/>
                <a:stretch>
                  <a:fillRect l="-419" r="-1884"/>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099791937"/>
              </p:ext>
            </p:extLst>
          </p:nvPr>
        </p:nvGraphicFramePr>
        <p:xfrm>
          <a:off x="2152650" y="6230607"/>
          <a:ext cx="301625" cy="368627"/>
        </p:xfrm>
        <a:graphic>
          <a:graphicData uri="http://schemas.openxmlformats.org/presentationml/2006/ole">
            <mc:AlternateContent xmlns:mc="http://schemas.openxmlformats.org/markup-compatibility/2006">
              <mc:Choice xmlns:v="urn:schemas-microsoft-com:vml" Requires="v">
                <p:oleObj spid="_x0000_s364580"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2152650" y="6230607"/>
                        <a:ext cx="301625" cy="36862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51576570"/>
              </p:ext>
            </p:extLst>
          </p:nvPr>
        </p:nvGraphicFramePr>
        <p:xfrm>
          <a:off x="2002790" y="4090988"/>
          <a:ext cx="5168900" cy="960437"/>
        </p:xfrm>
        <a:graphic>
          <a:graphicData uri="http://schemas.openxmlformats.org/presentationml/2006/ole">
            <mc:AlternateContent xmlns:mc="http://schemas.openxmlformats.org/markup-compatibility/2006">
              <mc:Choice xmlns:v="urn:schemas-microsoft-com:vml" Requires="v">
                <p:oleObj spid="_x0000_s364581" name="Equation" r:id="rId6" imgW="5169366" imgH="960054" progId="Equation.DSMT4">
                  <p:embed/>
                </p:oleObj>
              </mc:Choice>
              <mc:Fallback>
                <p:oleObj name="Equation" r:id="rId6" imgW="5169366" imgH="960054" progId="Equation.DSMT4">
                  <p:embed/>
                  <p:pic>
                    <p:nvPicPr>
                      <p:cNvPr id="0" name=""/>
                      <p:cNvPicPr/>
                      <p:nvPr/>
                    </p:nvPicPr>
                    <p:blipFill>
                      <a:blip r:embed="rId7"/>
                      <a:stretch>
                        <a:fillRect/>
                      </a:stretch>
                    </p:blipFill>
                    <p:spPr>
                      <a:xfrm>
                        <a:off x="2002790" y="4090988"/>
                        <a:ext cx="5168900" cy="960437"/>
                      </a:xfrm>
                      <a:prstGeom prst="rect">
                        <a:avLst/>
                      </a:prstGeom>
                    </p:spPr>
                  </p:pic>
                </p:oleObj>
              </mc:Fallback>
            </mc:AlternateContent>
          </a:graphicData>
        </a:graphic>
      </p:graphicFrame>
    </p:spTree>
    <p:extLst>
      <p:ext uri="{BB962C8B-B14F-4D97-AF65-F5344CB8AC3E}">
        <p14:creationId xmlns:p14="http://schemas.microsoft.com/office/powerpoint/2010/main" val="12700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Hazard ra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5950" y="593725"/>
            <a:ext cx="723265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7"/>
          <p:cNvSpPr txBox="1">
            <a:spLocks noChangeArrowheads="1"/>
          </p:cNvSpPr>
          <p:nvPr/>
        </p:nvSpPr>
        <p:spPr bwMode="auto">
          <a:xfrm>
            <a:off x="100013" y="1027113"/>
            <a:ext cx="286226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lr>
                <a:schemeClr val="bg2"/>
              </a:buClr>
              <a:buSzPct val="65000"/>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v"/>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dirty="0"/>
              <a:t>h</a:t>
            </a:r>
            <a:r>
              <a:rPr lang="en-US" altLang="en-US" sz="1600" baseline="-25000" dirty="0"/>
              <a:t>1</a:t>
            </a:r>
            <a:r>
              <a:rPr lang="en-US" altLang="en-US" sz="1600" dirty="0"/>
              <a:t>(t) = Increasing hazard rate associated with leukemia &amp; patients who fail to respond to treatment</a:t>
            </a:r>
          </a:p>
          <a:p>
            <a:pPr>
              <a:spcBef>
                <a:spcPct val="50000"/>
              </a:spcBef>
              <a:buClrTx/>
              <a:buSzTx/>
              <a:buFontTx/>
              <a:buNone/>
            </a:pPr>
            <a:r>
              <a:rPr lang="en-US" altLang="en-US" sz="1600" dirty="0"/>
              <a:t>h</a:t>
            </a:r>
            <a:r>
              <a:rPr lang="en-US" altLang="en-US" sz="1600" baseline="-25000" dirty="0"/>
              <a:t>2</a:t>
            </a:r>
            <a:r>
              <a:rPr lang="en-US" altLang="en-US" sz="1600" dirty="0"/>
              <a:t>(t) = Decreasing hazard rate associated with certain surgical procedures  </a:t>
            </a:r>
          </a:p>
          <a:p>
            <a:pPr>
              <a:spcBef>
                <a:spcPct val="50000"/>
              </a:spcBef>
              <a:buClrTx/>
              <a:buSzTx/>
              <a:buFontTx/>
              <a:buNone/>
            </a:pPr>
            <a:r>
              <a:rPr lang="en-US" altLang="en-US" sz="1600" dirty="0"/>
              <a:t>h</a:t>
            </a:r>
            <a:r>
              <a:rPr lang="en-US" altLang="en-US" sz="1600" baseline="-25000" dirty="0"/>
              <a:t>3</a:t>
            </a:r>
            <a:r>
              <a:rPr lang="en-US" altLang="en-US" sz="1600" dirty="0"/>
              <a:t>(t) = Constant hazard rate (healthy subjects age 20-50 reflecting accidental death)</a:t>
            </a:r>
          </a:p>
          <a:p>
            <a:pPr>
              <a:spcBef>
                <a:spcPct val="50000"/>
              </a:spcBef>
              <a:buClrTx/>
              <a:buSzTx/>
              <a:buFontTx/>
              <a:buNone/>
            </a:pPr>
            <a:r>
              <a:rPr lang="en-US" altLang="en-US" sz="1600" dirty="0"/>
              <a:t>h</a:t>
            </a:r>
            <a:r>
              <a:rPr lang="en-US" altLang="en-US" sz="1600" baseline="-25000" dirty="0"/>
              <a:t>4</a:t>
            </a:r>
            <a:r>
              <a:rPr lang="en-US" altLang="en-US" sz="1600" dirty="0"/>
              <a:t>(t) = “Bathtub” hazard rate associated with overall life expectancy (early infant mortality, accidental death,  increasing mortality with age</a:t>
            </a:r>
          </a:p>
          <a:p>
            <a:pPr>
              <a:spcBef>
                <a:spcPct val="50000"/>
              </a:spcBef>
              <a:buClrTx/>
              <a:buSzTx/>
              <a:buFontTx/>
              <a:buNone/>
            </a:pPr>
            <a:r>
              <a:rPr lang="en-US" altLang="en-US" sz="1600" dirty="0"/>
              <a:t>h</a:t>
            </a:r>
            <a:r>
              <a:rPr lang="en-US" altLang="en-US" sz="1600" baseline="-25000" dirty="0"/>
              <a:t>5</a:t>
            </a:r>
            <a:r>
              <a:rPr lang="en-US" altLang="en-US" sz="1600" dirty="0"/>
              <a:t>(t) = Increasing-decreasing hazard rate associated with patients with tuberculosis whose risk initially increases but  then decreases with treatment</a:t>
            </a:r>
          </a:p>
        </p:txBody>
      </p:sp>
      <p:sp>
        <p:nvSpPr>
          <p:cNvPr id="27652" name="Rectangle 8"/>
          <p:cNvSpPr>
            <a:spLocks noChangeArrowheads="1"/>
          </p:cNvSpPr>
          <p:nvPr/>
        </p:nvSpPr>
        <p:spPr bwMode="auto">
          <a:xfrm>
            <a:off x="2728913" y="6138863"/>
            <a:ext cx="2281237" cy="231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lr>
                <a:schemeClr val="bg2"/>
              </a:buClr>
              <a:buSzPct val="65000"/>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v"/>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7653" name="Text Box 9"/>
          <p:cNvSpPr txBox="1">
            <a:spLocks noChangeArrowheads="1"/>
          </p:cNvSpPr>
          <p:nvPr/>
        </p:nvSpPr>
        <p:spPr bwMode="auto">
          <a:xfrm>
            <a:off x="157163" y="547688"/>
            <a:ext cx="88122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lr>
                <a:schemeClr val="bg2"/>
              </a:buClr>
              <a:buSzPct val="65000"/>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v"/>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700" b="1" dirty="0">
                <a:solidFill>
                  <a:srgbClr val="FF0000"/>
                </a:solidFill>
              </a:rPr>
              <a:t>Example Hazard Functions Associated with Mortality</a:t>
            </a:r>
          </a:p>
        </p:txBody>
      </p:sp>
      <p:sp>
        <p:nvSpPr>
          <p:cNvPr id="27654" name="Rectangle 10"/>
          <p:cNvSpPr>
            <a:spLocks noChangeArrowheads="1"/>
          </p:cNvSpPr>
          <p:nvPr/>
        </p:nvSpPr>
        <p:spPr bwMode="auto">
          <a:xfrm>
            <a:off x="7489825" y="6053138"/>
            <a:ext cx="274638" cy="40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lr>
                <a:schemeClr val="bg2"/>
              </a:buClr>
              <a:buSzPct val="65000"/>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v"/>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7655" name="Text Box 11"/>
          <p:cNvSpPr txBox="1">
            <a:spLocks noChangeArrowheads="1"/>
          </p:cNvSpPr>
          <p:nvPr/>
        </p:nvSpPr>
        <p:spPr bwMode="auto">
          <a:xfrm>
            <a:off x="3119438" y="6037263"/>
            <a:ext cx="5648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Ø"/>
              <a:defRPr sz="2800">
                <a:solidFill>
                  <a:schemeClr val="tx1"/>
                </a:solidFill>
                <a:latin typeface="Arial" panose="020B0604020202020204" pitchFamily="34" charset="0"/>
              </a:defRPr>
            </a:lvl2pPr>
            <a:lvl3pPr marL="1143000" indent="-228600">
              <a:spcBef>
                <a:spcPct val="20000"/>
              </a:spcBef>
              <a:buClr>
                <a:schemeClr val="bg2"/>
              </a:buClr>
              <a:buSzPct val="65000"/>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v"/>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Source: Lee, E.T. (1980). </a:t>
            </a:r>
            <a:r>
              <a:rPr lang="en-US" altLang="en-US" sz="1800" i="1"/>
              <a:t>Statistical Methods for Survival Data Analysis</a:t>
            </a:r>
            <a:r>
              <a:rPr lang="en-US" altLang="en-US" sz="1800"/>
              <a:t>, Wadsworth Inc., Belmont, CA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1315" name="Rectangle 3"/>
              <p:cNvSpPr>
                <a:spLocks noGrp="1" noChangeArrowheads="1"/>
              </p:cNvSpPr>
              <p:nvPr>
                <p:ph type="body" idx="1"/>
              </p:nvPr>
            </p:nvSpPr>
            <p:spPr>
              <a:xfrm>
                <a:off x="317500" y="607694"/>
                <a:ext cx="8597900" cy="6036945"/>
              </a:xfrm>
            </p:spPr>
            <p:txBody>
              <a:bodyPr/>
              <a:lstStyle/>
              <a:p>
                <a:pPr marL="0" indent="0" algn="ctr" eaLnBrk="1" hangingPunct="1">
                  <a:lnSpc>
                    <a:spcPct val="80000"/>
                  </a:lnSpc>
                  <a:buNone/>
                </a:pPr>
                <a:r>
                  <a:rPr lang="en-US" altLang="en-US" sz="3200" b="1" dirty="0">
                    <a:solidFill>
                      <a:srgbClr val="FF0000"/>
                    </a:solidFill>
                  </a:rPr>
                  <a:t>Hazard Ratios </a:t>
                </a:r>
              </a:p>
              <a:p>
                <a:pPr lvl="1" eaLnBrk="1" hangingPunct="1"/>
                <a:endParaRPr lang="en-US" altLang="en-US" sz="1000" dirty="0"/>
              </a:p>
              <a:p>
                <a:pPr lvl="1" eaLnBrk="1" hangingPunct="1"/>
                <a:r>
                  <a:rPr lang="en-US" altLang="en-US" sz="2400" dirty="0"/>
                  <a:t>Results from a survival analysis are typically presented in terms of </a:t>
                </a:r>
                <a:r>
                  <a:rPr lang="en-US" altLang="en-US" sz="2400" b="1" i="1" dirty="0">
                    <a:solidFill>
                      <a:srgbClr val="FF0000"/>
                    </a:solidFill>
                  </a:rPr>
                  <a:t>hazard ratios</a:t>
                </a:r>
                <a:r>
                  <a:rPr lang="en-US" altLang="en-US" sz="2400" dirty="0"/>
                  <a:t> (HR), also frequently referred to as </a:t>
                </a:r>
                <a:r>
                  <a:rPr lang="en-US" altLang="en-US" sz="2400" b="1" i="1" dirty="0">
                    <a:solidFill>
                      <a:srgbClr val="FF0000"/>
                    </a:solidFill>
                  </a:rPr>
                  <a:t>relative risks</a:t>
                </a:r>
                <a:r>
                  <a:rPr lang="en-US" altLang="en-US" sz="2400" dirty="0"/>
                  <a:t> (RR)</a:t>
                </a:r>
              </a:p>
              <a:p>
                <a:pPr lvl="1" eaLnBrk="1" hangingPunct="1"/>
                <a:r>
                  <a:rPr lang="en-US" altLang="en-US" sz="2400" dirty="0" err="1"/>
                  <a:t>Defintion</a:t>
                </a:r>
                <a:r>
                  <a:rPr lang="en-US" altLang="en-US" sz="2400" dirty="0"/>
                  <a:t>:</a:t>
                </a:r>
              </a:p>
              <a:p>
                <a:pPr lvl="2" eaLnBrk="1" hangingPunct="1"/>
                <a:r>
                  <a:rPr lang="en-US" altLang="en-US" dirty="0"/>
                  <a:t>Hazard Function or Rate for Group 1 = </a:t>
                </a:r>
                <a14:m>
                  <m:oMath xmlns:m="http://schemas.openxmlformats.org/officeDocument/2006/math">
                    <m:r>
                      <a:rPr lang="en-US" altLang="en-US" sz="2800" i="1" dirty="0" smtClean="0">
                        <a:solidFill>
                          <a:srgbClr val="1807F7"/>
                        </a:solidFill>
                        <a:latin typeface="Cambria Math" panose="02040503050406030204" pitchFamily="18" charset="0"/>
                      </a:rPr>
                      <m:t>h</m:t>
                    </m:r>
                    <m:r>
                      <a:rPr lang="en-US" altLang="en-US" sz="2800" i="1" baseline="-25000" dirty="0" smtClean="0">
                        <a:solidFill>
                          <a:srgbClr val="1807F7"/>
                        </a:solidFill>
                        <a:latin typeface="Cambria Math" panose="02040503050406030204" pitchFamily="18" charset="0"/>
                      </a:rPr>
                      <m:t>1</m:t>
                    </m:r>
                    <m:r>
                      <a:rPr lang="en-US" altLang="en-US" sz="2800" i="1" dirty="0" smtClean="0">
                        <a:solidFill>
                          <a:srgbClr val="1807F7"/>
                        </a:solidFill>
                        <a:latin typeface="Cambria Math" panose="02040503050406030204" pitchFamily="18" charset="0"/>
                      </a:rPr>
                      <m:t>(</m:t>
                    </m:r>
                    <m:r>
                      <a:rPr lang="en-US" altLang="en-US" sz="2800" i="1" dirty="0" smtClean="0">
                        <a:solidFill>
                          <a:srgbClr val="1807F7"/>
                        </a:solidFill>
                        <a:latin typeface="Cambria Math" panose="02040503050406030204" pitchFamily="18" charset="0"/>
                      </a:rPr>
                      <m:t>𝑡</m:t>
                    </m:r>
                    <m:r>
                      <a:rPr lang="en-US" altLang="en-US" sz="2800" i="1" dirty="0" smtClean="0">
                        <a:solidFill>
                          <a:srgbClr val="1807F7"/>
                        </a:solidFill>
                        <a:latin typeface="Cambria Math" panose="02040503050406030204" pitchFamily="18" charset="0"/>
                      </a:rPr>
                      <m:t>)</m:t>
                    </m:r>
                  </m:oMath>
                </a14:m>
                <a:endParaRPr lang="en-US" altLang="en-US" sz="2800" dirty="0">
                  <a:solidFill>
                    <a:srgbClr val="1807F7"/>
                  </a:solidFill>
                </a:endParaRPr>
              </a:p>
              <a:p>
                <a:pPr lvl="2" eaLnBrk="1" hangingPunct="1"/>
                <a:r>
                  <a:rPr lang="en-US" altLang="en-US" dirty="0"/>
                  <a:t>Hazard Function or Rate for Group 2 = </a:t>
                </a:r>
                <a14:m>
                  <m:oMath xmlns:m="http://schemas.openxmlformats.org/officeDocument/2006/math">
                    <m:r>
                      <a:rPr lang="en-US" altLang="en-US" sz="2800" i="1" dirty="0" smtClean="0">
                        <a:solidFill>
                          <a:srgbClr val="1807F7"/>
                        </a:solidFill>
                        <a:latin typeface="Cambria Math" panose="02040503050406030204" pitchFamily="18" charset="0"/>
                      </a:rPr>
                      <m:t>h</m:t>
                    </m:r>
                    <m:r>
                      <a:rPr lang="en-US" altLang="en-US" sz="2800" i="1" baseline="-25000" dirty="0" smtClean="0">
                        <a:solidFill>
                          <a:srgbClr val="1807F7"/>
                        </a:solidFill>
                        <a:latin typeface="Cambria Math" panose="02040503050406030204" pitchFamily="18" charset="0"/>
                      </a:rPr>
                      <m:t>2</m:t>
                    </m:r>
                    <m:r>
                      <a:rPr lang="en-US" altLang="en-US" sz="2800" i="1" dirty="0" smtClean="0">
                        <a:solidFill>
                          <a:srgbClr val="1807F7"/>
                        </a:solidFill>
                        <a:latin typeface="Cambria Math" panose="02040503050406030204" pitchFamily="18" charset="0"/>
                      </a:rPr>
                      <m:t>(</m:t>
                    </m:r>
                    <m:r>
                      <a:rPr lang="en-US" altLang="en-US" sz="2800" i="1" dirty="0" smtClean="0">
                        <a:solidFill>
                          <a:srgbClr val="1807F7"/>
                        </a:solidFill>
                        <a:latin typeface="Cambria Math" panose="02040503050406030204" pitchFamily="18" charset="0"/>
                      </a:rPr>
                      <m:t>𝑡</m:t>
                    </m:r>
                    <m:r>
                      <a:rPr lang="en-US" altLang="en-US" sz="2800" i="1" dirty="0" smtClean="0">
                        <a:solidFill>
                          <a:srgbClr val="1807F7"/>
                        </a:solidFill>
                        <a:latin typeface="Cambria Math" panose="02040503050406030204" pitchFamily="18" charset="0"/>
                      </a:rPr>
                      <m:t>)</m:t>
                    </m:r>
                  </m:oMath>
                </a14:m>
                <a:endParaRPr lang="en-US" altLang="en-US" sz="2800" dirty="0">
                  <a:solidFill>
                    <a:srgbClr val="1807F7"/>
                  </a:solidFill>
                </a:endParaRPr>
              </a:p>
              <a:p>
                <a:pPr lvl="2" eaLnBrk="1" hangingPunct="1"/>
                <a:r>
                  <a:rPr lang="en-US" altLang="en-US" dirty="0">
                    <a:solidFill>
                      <a:srgbClr val="1807F7"/>
                    </a:solidFill>
                  </a:rPr>
                  <a:t>Hazard Ratio: </a:t>
                </a:r>
                <a14:m>
                  <m:oMath xmlns:m="http://schemas.openxmlformats.org/officeDocument/2006/math">
                    <m:r>
                      <a:rPr lang="en-US" altLang="en-US" sz="2800" i="1" dirty="0">
                        <a:solidFill>
                          <a:srgbClr val="1807F7"/>
                        </a:solidFill>
                        <a:latin typeface="Cambria Math" panose="02040503050406030204" pitchFamily="18" charset="0"/>
                      </a:rPr>
                      <m:t>𝐻𝑅</m:t>
                    </m:r>
                    <m:r>
                      <a:rPr lang="en-US" altLang="en-US" sz="2800" b="0" i="1" dirty="0" smtClean="0">
                        <a:solidFill>
                          <a:srgbClr val="1807F7"/>
                        </a:solidFill>
                        <a:latin typeface="Cambria Math" panose="02040503050406030204" pitchFamily="18" charset="0"/>
                      </a:rPr>
                      <m:t>(</m:t>
                    </m:r>
                    <m:r>
                      <a:rPr lang="en-US" altLang="en-US" sz="2800" b="0" i="1" dirty="0" smtClean="0">
                        <a:solidFill>
                          <a:srgbClr val="1807F7"/>
                        </a:solidFill>
                        <a:latin typeface="Cambria Math" panose="02040503050406030204" pitchFamily="18" charset="0"/>
                      </a:rPr>
                      <m:t>𝑡</m:t>
                    </m:r>
                    <m:r>
                      <a:rPr lang="en-US" altLang="en-US" sz="2800" b="0" i="1" dirty="0" smtClean="0">
                        <a:solidFill>
                          <a:srgbClr val="1807F7"/>
                        </a:solidFill>
                        <a:latin typeface="Cambria Math" panose="02040503050406030204" pitchFamily="18" charset="0"/>
                      </a:rPr>
                      <m:t>) = </m:t>
                    </m:r>
                    <m:r>
                      <a:rPr lang="en-US" altLang="en-US" sz="2800" i="1" dirty="0">
                        <a:solidFill>
                          <a:srgbClr val="1807F7"/>
                        </a:solidFill>
                        <a:latin typeface="Cambria Math" panose="02040503050406030204" pitchFamily="18" charset="0"/>
                      </a:rPr>
                      <m:t>h</m:t>
                    </m:r>
                    <m:r>
                      <a:rPr lang="en-US" altLang="en-US" sz="2800" i="1" baseline="-25000" dirty="0">
                        <a:solidFill>
                          <a:srgbClr val="1807F7"/>
                        </a:solidFill>
                        <a:latin typeface="Cambria Math" panose="02040503050406030204" pitchFamily="18" charset="0"/>
                      </a:rPr>
                      <m:t>1</m:t>
                    </m:r>
                    <m:r>
                      <a:rPr lang="en-US" altLang="en-US" sz="2800" i="1" dirty="0">
                        <a:solidFill>
                          <a:srgbClr val="1807F7"/>
                        </a:solidFill>
                        <a:latin typeface="Cambria Math" panose="02040503050406030204" pitchFamily="18" charset="0"/>
                      </a:rPr>
                      <m:t>(</m:t>
                    </m:r>
                    <m:r>
                      <a:rPr lang="en-US" altLang="en-US" sz="2800" i="1" dirty="0">
                        <a:solidFill>
                          <a:srgbClr val="1807F7"/>
                        </a:solidFill>
                        <a:latin typeface="Cambria Math" panose="02040503050406030204" pitchFamily="18" charset="0"/>
                      </a:rPr>
                      <m:t>𝑡</m:t>
                    </m:r>
                    <m:r>
                      <a:rPr lang="en-US" altLang="en-US" sz="2800" i="1" dirty="0">
                        <a:solidFill>
                          <a:srgbClr val="1807F7"/>
                        </a:solidFill>
                        <a:latin typeface="Cambria Math" panose="02040503050406030204" pitchFamily="18" charset="0"/>
                      </a:rPr>
                      <m:t>)/</m:t>
                    </m:r>
                    <m:r>
                      <a:rPr lang="en-US" altLang="en-US" sz="2800" i="1" dirty="0">
                        <a:solidFill>
                          <a:srgbClr val="1807F7"/>
                        </a:solidFill>
                        <a:latin typeface="Cambria Math" panose="02040503050406030204" pitchFamily="18" charset="0"/>
                      </a:rPr>
                      <m:t>h</m:t>
                    </m:r>
                    <m:r>
                      <a:rPr lang="en-US" altLang="en-US" sz="2800" i="1" baseline="-25000" dirty="0">
                        <a:solidFill>
                          <a:srgbClr val="1807F7"/>
                        </a:solidFill>
                        <a:latin typeface="Cambria Math" panose="02040503050406030204" pitchFamily="18" charset="0"/>
                      </a:rPr>
                      <m:t>2</m:t>
                    </m:r>
                    <m:r>
                      <a:rPr lang="en-US" altLang="en-US" sz="2800" i="1" dirty="0">
                        <a:solidFill>
                          <a:srgbClr val="1807F7"/>
                        </a:solidFill>
                        <a:latin typeface="Cambria Math" panose="02040503050406030204" pitchFamily="18" charset="0"/>
                      </a:rPr>
                      <m:t>(</m:t>
                    </m:r>
                    <m:r>
                      <a:rPr lang="en-US" altLang="en-US" sz="2800" i="1" dirty="0">
                        <a:solidFill>
                          <a:srgbClr val="1807F7"/>
                        </a:solidFill>
                        <a:latin typeface="Cambria Math" panose="02040503050406030204" pitchFamily="18" charset="0"/>
                      </a:rPr>
                      <m:t>𝑡</m:t>
                    </m:r>
                    <m:r>
                      <a:rPr lang="en-US" altLang="en-US" sz="2800" i="1" dirty="0">
                        <a:solidFill>
                          <a:srgbClr val="1807F7"/>
                        </a:solidFill>
                        <a:latin typeface="Cambria Math" panose="02040503050406030204" pitchFamily="18" charset="0"/>
                      </a:rPr>
                      <m:t>) </m:t>
                    </m:r>
                  </m:oMath>
                </a14:m>
                <a:endParaRPr lang="en-US" altLang="en-US" sz="2800" dirty="0"/>
              </a:p>
              <a:p>
                <a:pPr lvl="1" eaLnBrk="1" hangingPunct="1"/>
                <a:r>
                  <a:rPr lang="en-US" altLang="en-US" sz="2400" dirty="0"/>
                  <a:t>Example</a:t>
                </a:r>
              </a:p>
              <a:p>
                <a:pPr lvl="2" eaLnBrk="1" hangingPunct="1"/>
                <a:r>
                  <a:rPr lang="en-US" altLang="en-US" dirty="0"/>
                  <a:t>Death Rate for Group 1 = 0.15 deaths per year</a:t>
                </a:r>
              </a:p>
              <a:p>
                <a:pPr lvl="2" eaLnBrk="1" hangingPunct="1"/>
                <a:r>
                  <a:rPr lang="en-US" altLang="en-US" dirty="0"/>
                  <a:t>Death Rate for Group 2 = 0.10 deaths per year</a:t>
                </a:r>
              </a:p>
              <a:p>
                <a:pPr lvl="2" eaLnBrk="1" hangingPunct="1"/>
                <a:r>
                  <a:rPr lang="en-US" altLang="en-US" dirty="0">
                    <a:solidFill>
                      <a:srgbClr val="1807F7"/>
                    </a:solidFill>
                  </a:rPr>
                  <a:t>Hazard Ratio(1:2) = 0.15 / 0.10 = 1.50</a:t>
                </a:r>
              </a:p>
              <a:p>
                <a:pPr lvl="2" eaLnBrk="1" hangingPunct="1"/>
                <a:r>
                  <a:rPr lang="en-US" altLang="en-US" dirty="0">
                    <a:solidFill>
                      <a:srgbClr val="1807F7"/>
                    </a:solidFill>
                  </a:rPr>
                  <a:t>Hazard Ratio(2:1) = 0.10 / 0.15 = 0.67</a:t>
                </a:r>
              </a:p>
              <a:p>
                <a:pPr lvl="2" eaLnBrk="1" hangingPunct="1"/>
                <a:endParaRPr lang="en-US" altLang="en-US" dirty="0"/>
              </a:p>
            </p:txBody>
          </p:sp>
        </mc:Choice>
        <mc:Fallback xmlns="">
          <p:sp>
            <p:nvSpPr>
              <p:cNvPr id="141315" name="Rectangle 3"/>
              <p:cNvSpPr>
                <a:spLocks noGrp="1" noRot="1" noChangeAspect="1" noMove="1" noResize="1" noEditPoints="1" noAdjustHandles="1" noChangeArrowheads="1" noChangeShapeType="1" noTextEdit="1"/>
              </p:cNvSpPr>
              <p:nvPr>
                <p:ph type="body" idx="1"/>
              </p:nvPr>
            </p:nvSpPr>
            <p:spPr>
              <a:xfrm>
                <a:off x="317500" y="607694"/>
                <a:ext cx="8597900" cy="6036945"/>
              </a:xfrm>
              <a:blipFill rotWithShape="0">
                <a:blip r:embed="rId2"/>
                <a:stretch>
                  <a:fillRect t="-2929" b="-1919"/>
                </a:stretch>
              </a:blipFill>
            </p:spPr>
            <p:txBody>
              <a:bodyPr/>
              <a:lstStyle/>
              <a:p>
                <a:r>
                  <a:rPr lang="en-US">
                    <a:noFill/>
                  </a:rPr>
                  <a:t> </a:t>
                </a:r>
              </a:p>
            </p:txBody>
          </p:sp>
        </mc:Fallback>
      </mc:AlternateContent>
      <p:grpSp>
        <p:nvGrpSpPr>
          <p:cNvPr id="3" name="Group 8"/>
          <p:cNvGrpSpPr>
            <a:grpSpLocks/>
          </p:cNvGrpSpPr>
          <p:nvPr/>
        </p:nvGrpSpPr>
        <p:grpSpPr bwMode="auto">
          <a:xfrm>
            <a:off x="6786365" y="5722055"/>
            <a:ext cx="1391246" cy="892104"/>
            <a:chOff x="5540" y="2061"/>
            <a:chExt cx="907" cy="584"/>
          </a:xfrm>
        </p:grpSpPr>
        <p:sp>
          <p:nvSpPr>
            <p:cNvPr id="6" name="AutoShape 6"/>
            <p:cNvSpPr>
              <a:spLocks noChangeArrowheads="1"/>
            </p:cNvSpPr>
            <p:nvPr/>
          </p:nvSpPr>
          <p:spPr bwMode="auto">
            <a:xfrm>
              <a:off x="5540" y="2061"/>
              <a:ext cx="244" cy="584"/>
            </a:xfrm>
            <a:prstGeom prst="curvedLeftArrow">
              <a:avLst>
                <a:gd name="adj1" fmla="val 47869"/>
                <a:gd name="adj2" fmla="val 95738"/>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2489"/>
            </a:p>
          </p:txBody>
        </p:sp>
        <p:sp>
          <p:nvSpPr>
            <p:cNvPr id="7" name="Text Box 7"/>
            <p:cNvSpPr txBox="1">
              <a:spLocks noChangeArrowheads="1"/>
            </p:cNvSpPr>
            <p:nvPr/>
          </p:nvSpPr>
          <p:spPr bwMode="auto">
            <a:xfrm>
              <a:off x="5753" y="2133"/>
              <a:ext cx="694"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2133" dirty="0">
                  <a:solidFill>
                    <a:schemeClr val="tx2"/>
                  </a:solidFill>
                  <a:latin typeface="Arial" panose="020B0604020202020204" pitchFamily="34" charset="0"/>
                </a:rPr>
                <a:t>Same</a:t>
              </a:r>
            </a:p>
          </p:txBody>
        </p:sp>
      </p:grpSp>
    </p:spTree>
    <p:extLst>
      <p:ext uri="{BB962C8B-B14F-4D97-AF65-F5344CB8AC3E}">
        <p14:creationId xmlns:p14="http://schemas.microsoft.com/office/powerpoint/2010/main" val="32294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31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5">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323558" y="956603"/>
            <a:ext cx="8285871" cy="3938953"/>
          </a:xfrm>
        </p:spPr>
        <p:txBody>
          <a:bodyPr/>
          <a:lstStyle/>
          <a:p>
            <a:pPr marL="0" indent="0" algn="ctr" eaLnBrk="1" hangingPunct="1">
              <a:lnSpc>
                <a:spcPct val="80000"/>
              </a:lnSpc>
              <a:buNone/>
            </a:pPr>
            <a:r>
              <a:rPr lang="en-US" altLang="en-US" sz="3200" b="1" dirty="0">
                <a:solidFill>
                  <a:srgbClr val="FF0000"/>
                </a:solidFill>
              </a:rPr>
              <a:t>Hazard Ratios </a:t>
            </a:r>
          </a:p>
          <a:p>
            <a:pPr lvl="1" eaLnBrk="1" hangingPunct="1">
              <a:buClr>
                <a:schemeClr val="tx1"/>
              </a:buClr>
            </a:pPr>
            <a:r>
              <a:rPr lang="en-US" altLang="en-US" sz="2400" b="1" i="1" dirty="0">
                <a:solidFill>
                  <a:srgbClr val="FF0000"/>
                </a:solidFill>
              </a:rPr>
              <a:t>Proportional hazards </a:t>
            </a:r>
            <a:r>
              <a:rPr lang="en-US" altLang="en-US" sz="2400" dirty="0"/>
              <a:t>between two groups means the hazard ratio is constant over time, i.e., </a:t>
            </a:r>
          </a:p>
          <a:p>
            <a:pPr lvl="1" eaLnBrk="1" hangingPunct="1"/>
            <a:endParaRPr lang="en-US" altLang="en-US" dirty="0"/>
          </a:p>
          <a:p>
            <a:pPr lvl="1" eaLnBrk="1" hangingPunct="1"/>
            <a:endParaRPr lang="en-US" altLang="en-US" dirty="0"/>
          </a:p>
          <a:p>
            <a:pPr marL="857250" lvl="2" indent="0" eaLnBrk="1" hangingPunct="1">
              <a:buNone/>
            </a:pPr>
            <a:r>
              <a:rPr lang="en-US" altLang="en-US" dirty="0"/>
              <a:t>which means we can use a </a:t>
            </a:r>
            <a:r>
              <a:rPr lang="en-US" altLang="en-US" dirty="0">
                <a:solidFill>
                  <a:srgbClr val="FF0000"/>
                </a:solidFill>
              </a:rPr>
              <a:t>Cox proportional hazards </a:t>
            </a:r>
            <a:r>
              <a:rPr lang="en-US" altLang="en-US" dirty="0"/>
              <a:t>model to compare the two groups</a:t>
            </a:r>
          </a:p>
        </p:txBody>
      </p:sp>
      <p:graphicFrame>
        <p:nvGraphicFramePr>
          <p:cNvPr id="2" name="Object 1"/>
          <p:cNvGraphicFramePr>
            <a:graphicFrameLocks noChangeAspect="1"/>
          </p:cNvGraphicFramePr>
          <p:nvPr>
            <p:extLst>
              <p:ext uri="{D42A27DB-BD31-4B8C-83A1-F6EECF244321}">
                <p14:modId xmlns:p14="http://schemas.microsoft.com/office/powerpoint/2010/main" val="1119073294"/>
              </p:ext>
            </p:extLst>
          </p:nvPr>
        </p:nvGraphicFramePr>
        <p:xfrm>
          <a:off x="1449283" y="2214488"/>
          <a:ext cx="5676003" cy="1021080"/>
        </p:xfrm>
        <a:graphic>
          <a:graphicData uri="http://schemas.openxmlformats.org/presentationml/2006/ole">
            <mc:AlternateContent xmlns:mc="http://schemas.openxmlformats.org/markup-compatibility/2006">
              <mc:Choice xmlns:v="urn:schemas-microsoft-com:vml" Requires="v">
                <p:oleObj spid="_x0000_s318723" name="Equation" r:id="rId3" imgW="2400120" imgH="431640" progId="Equation.DSMT4">
                  <p:embed/>
                </p:oleObj>
              </mc:Choice>
              <mc:Fallback>
                <p:oleObj name="Equation" r:id="rId3" imgW="2400120" imgH="431640" progId="Equation.DSMT4">
                  <p:embed/>
                  <p:pic>
                    <p:nvPicPr>
                      <p:cNvPr id="0" name=""/>
                      <p:cNvPicPr/>
                      <p:nvPr/>
                    </p:nvPicPr>
                    <p:blipFill>
                      <a:blip r:embed="rId4"/>
                      <a:stretch>
                        <a:fillRect/>
                      </a:stretch>
                    </p:blipFill>
                    <p:spPr>
                      <a:xfrm>
                        <a:off x="1449283" y="2214488"/>
                        <a:ext cx="5676003" cy="1021080"/>
                      </a:xfrm>
                      <a:prstGeom prst="rect">
                        <a:avLst/>
                      </a:prstGeom>
                    </p:spPr>
                  </p:pic>
                </p:oleObj>
              </mc:Fallback>
            </mc:AlternateContent>
          </a:graphicData>
        </a:graphic>
      </p:graphicFrame>
    </p:spTree>
    <p:extLst>
      <p:ext uri="{BB962C8B-B14F-4D97-AF65-F5344CB8AC3E}">
        <p14:creationId xmlns:p14="http://schemas.microsoft.com/office/powerpoint/2010/main" val="3826354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302457" y="879987"/>
            <a:ext cx="8124091" cy="4065124"/>
          </a:xfrm>
        </p:spPr>
        <p:txBody>
          <a:bodyPr/>
          <a:lstStyle/>
          <a:p>
            <a:pPr marL="0" indent="0" algn="ctr" eaLnBrk="1" hangingPunct="1">
              <a:lnSpc>
                <a:spcPct val="80000"/>
              </a:lnSpc>
              <a:buNone/>
            </a:pPr>
            <a:r>
              <a:rPr lang="en-US" altLang="en-US" sz="3200" b="1" dirty="0">
                <a:solidFill>
                  <a:srgbClr val="FF0000"/>
                </a:solidFill>
              </a:rPr>
              <a:t>Hazard Ratios </a:t>
            </a:r>
          </a:p>
          <a:p>
            <a:pPr lvl="1" eaLnBrk="1" hangingPunct="1">
              <a:buClr>
                <a:schemeClr val="tx1"/>
              </a:buClr>
            </a:pPr>
            <a:r>
              <a:rPr lang="en-US" altLang="en-US" sz="2400" b="1" i="1" dirty="0">
                <a:solidFill>
                  <a:srgbClr val="FF0000"/>
                </a:solidFill>
              </a:rPr>
              <a:t>Non-proportional hazards </a:t>
            </a:r>
            <a:r>
              <a:rPr lang="en-US" altLang="en-US" sz="2400" dirty="0"/>
              <a:t>between two groups means the hazard ratio varies in some fashion over time, i.e., </a:t>
            </a:r>
          </a:p>
          <a:p>
            <a:pPr lvl="1" eaLnBrk="1" hangingPunct="1"/>
            <a:endParaRPr lang="en-US" altLang="en-US" dirty="0"/>
          </a:p>
          <a:p>
            <a:pPr lvl="1" eaLnBrk="1" hangingPunct="1"/>
            <a:endParaRPr lang="en-US" altLang="en-US" dirty="0"/>
          </a:p>
          <a:p>
            <a:pPr marL="857250" lvl="2" indent="0" eaLnBrk="1" hangingPunct="1">
              <a:buNone/>
            </a:pPr>
            <a:r>
              <a:rPr lang="en-US" altLang="en-US" dirty="0"/>
              <a:t>which means we have time-dependent hazard ratios and must use a </a:t>
            </a:r>
            <a:r>
              <a:rPr lang="en-US" altLang="en-US" dirty="0">
                <a:solidFill>
                  <a:srgbClr val="FF0000"/>
                </a:solidFill>
              </a:rPr>
              <a:t>Cox non-proportional hazards </a:t>
            </a:r>
            <a:r>
              <a:rPr lang="en-US" altLang="en-US" dirty="0"/>
              <a:t>model to compare the two groups</a:t>
            </a:r>
          </a:p>
        </p:txBody>
      </p:sp>
      <p:graphicFrame>
        <p:nvGraphicFramePr>
          <p:cNvPr id="4" name="Object 3"/>
          <p:cNvGraphicFramePr>
            <a:graphicFrameLocks noChangeAspect="1"/>
          </p:cNvGraphicFramePr>
          <p:nvPr>
            <p:extLst>
              <p:ext uri="{D42A27DB-BD31-4B8C-83A1-F6EECF244321}">
                <p14:modId xmlns:p14="http://schemas.microsoft.com/office/powerpoint/2010/main" val="3768899935"/>
              </p:ext>
            </p:extLst>
          </p:nvPr>
        </p:nvGraphicFramePr>
        <p:xfrm>
          <a:off x="1533688" y="2496697"/>
          <a:ext cx="4837112" cy="1020762"/>
        </p:xfrm>
        <a:graphic>
          <a:graphicData uri="http://schemas.openxmlformats.org/presentationml/2006/ole">
            <mc:AlternateContent xmlns:mc="http://schemas.openxmlformats.org/markup-compatibility/2006">
              <mc:Choice xmlns:v="urn:schemas-microsoft-com:vml" Requires="v">
                <p:oleObj spid="_x0000_s352344" name="Equation" r:id="rId3" imgW="2044440" imgH="431640" progId="Equation.DSMT4">
                  <p:embed/>
                </p:oleObj>
              </mc:Choice>
              <mc:Fallback>
                <p:oleObj name="Equation" r:id="rId3" imgW="2044440" imgH="431640" progId="Equation.DSMT4">
                  <p:embed/>
                  <p:pic>
                    <p:nvPicPr>
                      <p:cNvPr id="0" name=""/>
                      <p:cNvPicPr/>
                      <p:nvPr/>
                    </p:nvPicPr>
                    <p:blipFill>
                      <a:blip r:embed="rId4"/>
                      <a:stretch>
                        <a:fillRect/>
                      </a:stretch>
                    </p:blipFill>
                    <p:spPr>
                      <a:xfrm>
                        <a:off x="1533688" y="2496697"/>
                        <a:ext cx="4837112" cy="1020762"/>
                      </a:xfrm>
                      <a:prstGeom prst="rect">
                        <a:avLst/>
                      </a:prstGeom>
                    </p:spPr>
                  </p:pic>
                </p:oleObj>
              </mc:Fallback>
            </mc:AlternateContent>
          </a:graphicData>
        </a:graphic>
      </p:graphicFrame>
    </p:spTree>
    <p:extLst>
      <p:ext uri="{BB962C8B-B14F-4D97-AF65-F5344CB8AC3E}">
        <p14:creationId xmlns:p14="http://schemas.microsoft.com/office/powerpoint/2010/main" val="217989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472440"/>
            <a:ext cx="9022080" cy="792480"/>
          </a:xfrm>
        </p:spPr>
        <p:txBody>
          <a:bodyPr/>
          <a:lstStyle/>
          <a:p>
            <a:pPr algn="ctr"/>
            <a:r>
              <a:rPr lang="en-US" sz="2800" b="1" dirty="0">
                <a:solidFill>
                  <a:srgbClr val="FF0000"/>
                </a:solidFill>
              </a:rPr>
              <a:t>Example: USRDS 2002-2004 </a:t>
            </a:r>
            <a:br>
              <a:rPr lang="en-US" sz="2800" b="1" dirty="0">
                <a:solidFill>
                  <a:srgbClr val="FF0000"/>
                </a:solidFill>
              </a:rPr>
            </a:br>
            <a:r>
              <a:rPr lang="en-US" sz="2400" b="1" dirty="0">
                <a:solidFill>
                  <a:srgbClr val="FF0000"/>
                </a:solidFill>
              </a:rPr>
              <a:t>Unadjusted Hazard (Mortality) Rates and Hazard Ratios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5742864"/>
              </p:ext>
            </p:extLst>
          </p:nvPr>
        </p:nvGraphicFramePr>
        <p:xfrm>
          <a:off x="137160" y="1371599"/>
          <a:ext cx="8884920" cy="3840480"/>
        </p:xfrm>
        <a:graphic>
          <a:graphicData uri="http://schemas.openxmlformats.org/drawingml/2006/table">
            <a:tbl>
              <a:tblPr firstRow="1" bandRow="1">
                <a:tableStyleId>{22838BEF-8BB2-4498-84A7-C5851F593DF1}</a:tableStyleId>
              </a:tblPr>
              <a:tblGrid>
                <a:gridCol w="1110615">
                  <a:extLst>
                    <a:ext uri="{9D8B030D-6E8A-4147-A177-3AD203B41FA5}">
                      <a16:colId xmlns:a16="http://schemas.microsoft.com/office/drawing/2014/main" val="20000"/>
                    </a:ext>
                  </a:extLst>
                </a:gridCol>
                <a:gridCol w="1110615">
                  <a:extLst>
                    <a:ext uri="{9D8B030D-6E8A-4147-A177-3AD203B41FA5}">
                      <a16:colId xmlns:a16="http://schemas.microsoft.com/office/drawing/2014/main" val="20001"/>
                    </a:ext>
                  </a:extLst>
                </a:gridCol>
                <a:gridCol w="1110615">
                  <a:extLst>
                    <a:ext uri="{9D8B030D-6E8A-4147-A177-3AD203B41FA5}">
                      <a16:colId xmlns:a16="http://schemas.microsoft.com/office/drawing/2014/main" val="20002"/>
                    </a:ext>
                  </a:extLst>
                </a:gridCol>
                <a:gridCol w="1102639">
                  <a:extLst>
                    <a:ext uri="{9D8B030D-6E8A-4147-A177-3AD203B41FA5}">
                      <a16:colId xmlns:a16="http://schemas.microsoft.com/office/drawing/2014/main" val="20003"/>
                    </a:ext>
                  </a:extLst>
                </a:gridCol>
                <a:gridCol w="1118591">
                  <a:extLst>
                    <a:ext uri="{9D8B030D-6E8A-4147-A177-3AD203B41FA5}">
                      <a16:colId xmlns:a16="http://schemas.microsoft.com/office/drawing/2014/main" val="20004"/>
                    </a:ext>
                  </a:extLst>
                </a:gridCol>
                <a:gridCol w="1110615">
                  <a:extLst>
                    <a:ext uri="{9D8B030D-6E8A-4147-A177-3AD203B41FA5}">
                      <a16:colId xmlns:a16="http://schemas.microsoft.com/office/drawing/2014/main" val="20005"/>
                    </a:ext>
                  </a:extLst>
                </a:gridCol>
                <a:gridCol w="1110615">
                  <a:extLst>
                    <a:ext uri="{9D8B030D-6E8A-4147-A177-3AD203B41FA5}">
                      <a16:colId xmlns:a16="http://schemas.microsoft.com/office/drawing/2014/main" val="20006"/>
                    </a:ext>
                  </a:extLst>
                </a:gridCol>
                <a:gridCol w="1110615">
                  <a:extLst>
                    <a:ext uri="{9D8B030D-6E8A-4147-A177-3AD203B41FA5}">
                      <a16:colId xmlns:a16="http://schemas.microsoft.com/office/drawing/2014/main" val="20007"/>
                    </a:ext>
                  </a:extLst>
                </a:gridCol>
              </a:tblGrid>
              <a:tr h="352697">
                <a:tc>
                  <a:txBody>
                    <a:bodyPr/>
                    <a:lstStyle/>
                    <a:p>
                      <a:pPr algn="ctr"/>
                      <a:endParaRPr lang="en-US" dirty="0"/>
                    </a:p>
                  </a:txBody>
                  <a:tcPr/>
                </a:tc>
                <a:tc gridSpan="3">
                  <a:txBody>
                    <a:bodyPr/>
                    <a:lstStyle/>
                    <a:p>
                      <a:pPr algn="ctr"/>
                      <a:r>
                        <a:rPr lang="en-US" dirty="0"/>
                        <a:t>PD</a:t>
                      </a:r>
                    </a:p>
                  </a:txBody>
                  <a:tcPr/>
                </a:tc>
                <a:tc hMerge="1">
                  <a:txBody>
                    <a:bodyPr/>
                    <a:lstStyle/>
                    <a:p>
                      <a:endParaRPr lang="en-US" dirty="0"/>
                    </a:p>
                  </a:txBody>
                  <a:tcPr/>
                </a:tc>
                <a:tc hMerge="1">
                  <a:txBody>
                    <a:bodyPr/>
                    <a:lstStyle/>
                    <a:p>
                      <a:endParaRPr lang="en-US" baseline="0" dirty="0"/>
                    </a:p>
                  </a:txBody>
                  <a:tcPr/>
                </a:tc>
                <a:tc gridSpan="3">
                  <a:txBody>
                    <a:bodyPr/>
                    <a:lstStyle/>
                    <a:p>
                      <a:pPr algn="ctr"/>
                      <a:r>
                        <a:rPr lang="en-US" dirty="0"/>
                        <a:t>HD</a:t>
                      </a:r>
                    </a:p>
                  </a:txBody>
                  <a:tcPr/>
                </a:tc>
                <a:tc hMerge="1">
                  <a:txBody>
                    <a:bodyPr/>
                    <a:lstStyle/>
                    <a:p>
                      <a:endParaRPr lang="en-US" dirty="0"/>
                    </a:p>
                  </a:txBody>
                  <a:tcPr/>
                </a:tc>
                <a:tc hMerge="1">
                  <a:txBody>
                    <a:bodyPr/>
                    <a:lstStyle/>
                    <a:p>
                      <a:endParaRPr lang="en-US" dirty="0"/>
                    </a:p>
                  </a:txBody>
                  <a:tcPr/>
                </a:tc>
                <a:tc>
                  <a:txBody>
                    <a:bodyPr/>
                    <a:lstStyle/>
                    <a:p>
                      <a:pPr algn="ctr"/>
                      <a:r>
                        <a:rPr lang="en-US" dirty="0"/>
                        <a:t>HR</a:t>
                      </a:r>
                    </a:p>
                  </a:txBody>
                  <a:tcPr/>
                </a:tc>
                <a:extLst>
                  <a:ext uri="{0D108BD9-81ED-4DB2-BD59-A6C34878D82A}">
                    <a16:rowId xmlns:a16="http://schemas.microsoft.com/office/drawing/2014/main" val="10000"/>
                  </a:ext>
                </a:extLst>
              </a:tr>
              <a:tr h="881743">
                <a:tc>
                  <a:txBody>
                    <a:bodyPr/>
                    <a:lstStyle/>
                    <a:p>
                      <a:pPr algn="ctr"/>
                      <a:r>
                        <a:rPr lang="en-US" dirty="0"/>
                        <a:t>Monthly</a:t>
                      </a:r>
                    </a:p>
                    <a:p>
                      <a:pPr algn="ctr"/>
                      <a:r>
                        <a:rPr lang="en-US" dirty="0"/>
                        <a:t>Interval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[t</a:t>
                      </a:r>
                      <a:r>
                        <a:rPr lang="en-US" baseline="-25000" dirty="0"/>
                        <a:t>1</a:t>
                      </a:r>
                      <a:r>
                        <a:rPr lang="en-US" dirty="0"/>
                        <a:t>, t</a:t>
                      </a:r>
                      <a:r>
                        <a:rPr lang="en-US" baseline="-25000" dirty="0"/>
                        <a:t>2</a:t>
                      </a:r>
                      <a:r>
                        <a:rPr lang="en-US" dirty="0"/>
                        <a:t>)</a:t>
                      </a:r>
                    </a:p>
                  </a:txBody>
                  <a:tcPr/>
                </a:tc>
                <a:tc>
                  <a:txBody>
                    <a:bodyPr/>
                    <a:lstStyle/>
                    <a:p>
                      <a:pPr algn="ctr"/>
                      <a:endParaRPr lang="en-US" dirty="0"/>
                    </a:p>
                    <a:p>
                      <a:pPr algn="ctr"/>
                      <a:r>
                        <a:rPr lang="en-US" dirty="0"/>
                        <a:t>Total</a:t>
                      </a:r>
                    </a:p>
                    <a:p>
                      <a:pPr algn="ctr"/>
                      <a:r>
                        <a:rPr lang="en-US" dirty="0"/>
                        <a:t>Deaths</a:t>
                      </a:r>
                    </a:p>
                  </a:txBody>
                  <a:tcPr/>
                </a:tc>
                <a:tc>
                  <a:txBody>
                    <a:bodyPr/>
                    <a:lstStyle/>
                    <a:p>
                      <a:pPr algn="ctr"/>
                      <a:r>
                        <a:rPr lang="en-US" dirty="0"/>
                        <a:t>Total Months at Risk</a:t>
                      </a:r>
                    </a:p>
                  </a:txBody>
                  <a:tcPr/>
                </a:tc>
                <a:tc>
                  <a:txBody>
                    <a:bodyPr/>
                    <a:lstStyle/>
                    <a:p>
                      <a:pPr algn="ctr"/>
                      <a:r>
                        <a:rPr lang="en-US" baseline="0" dirty="0"/>
                        <a:t>Hazard Rate</a:t>
                      </a:r>
                    </a:p>
                    <a:p>
                      <a:pPr algn="ctr"/>
                      <a:r>
                        <a:rPr lang="en-US" baseline="0" dirty="0" err="1"/>
                        <a:t>h</a:t>
                      </a:r>
                      <a:r>
                        <a:rPr lang="en-US" baseline="-25000" dirty="0" err="1"/>
                        <a:t>PD</a:t>
                      </a:r>
                      <a:r>
                        <a:rPr lang="en-US" baseline="0" dirty="0"/>
                        <a:t>(t</a:t>
                      </a:r>
                      <a:r>
                        <a:rPr lang="en-US" baseline="-25000" dirty="0"/>
                        <a:t>1</a:t>
                      </a:r>
                      <a:r>
                        <a:rPr lang="en-US" baseline="0" dirty="0"/>
                        <a:t>)</a:t>
                      </a:r>
                    </a:p>
                  </a:txBody>
                  <a:tcPr/>
                </a:tc>
                <a:tc>
                  <a:txBody>
                    <a:bodyPr/>
                    <a:lstStyle/>
                    <a:p>
                      <a:pPr algn="ctr"/>
                      <a:endParaRPr lang="en-US" dirty="0"/>
                    </a:p>
                    <a:p>
                      <a:pPr algn="ctr"/>
                      <a:r>
                        <a:rPr lang="en-US" dirty="0"/>
                        <a:t>Total</a:t>
                      </a:r>
                    </a:p>
                    <a:p>
                      <a:pPr algn="ctr"/>
                      <a:r>
                        <a:rPr lang="en-US" dirty="0"/>
                        <a:t>Deaths</a:t>
                      </a:r>
                    </a:p>
                  </a:txBody>
                  <a:tcPr/>
                </a:tc>
                <a:tc>
                  <a:txBody>
                    <a:bodyPr/>
                    <a:lstStyle/>
                    <a:p>
                      <a:pPr algn="ctr"/>
                      <a:r>
                        <a:rPr lang="en-US" dirty="0"/>
                        <a:t>Total Months at Risk</a:t>
                      </a:r>
                    </a:p>
                  </a:txBody>
                  <a:tcPr/>
                </a:tc>
                <a:tc>
                  <a:txBody>
                    <a:bodyPr/>
                    <a:lstStyle/>
                    <a:p>
                      <a:pPr algn="ctr"/>
                      <a:r>
                        <a:rPr lang="en-US" dirty="0"/>
                        <a:t>Hazard Rate</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err="1"/>
                        <a:t>h</a:t>
                      </a:r>
                      <a:r>
                        <a:rPr lang="en-US" baseline="-25000" dirty="0" err="1"/>
                        <a:t>HD</a:t>
                      </a:r>
                      <a:r>
                        <a:rPr lang="en-US" baseline="0" dirty="0"/>
                        <a:t>(t</a:t>
                      </a:r>
                      <a:r>
                        <a:rPr lang="en-US" baseline="-25000" dirty="0"/>
                        <a:t>1</a:t>
                      </a:r>
                      <a:r>
                        <a:rPr lang="en-US" baseline="0" dirty="0"/>
                        <a:t>)</a:t>
                      </a:r>
                      <a:endParaRPr lang="en-US" dirty="0"/>
                    </a:p>
                  </a:txBody>
                  <a:tcPr/>
                </a:tc>
                <a:tc>
                  <a:txBody>
                    <a:bodyPr/>
                    <a:lstStyle/>
                    <a:p>
                      <a:pPr algn="ctr"/>
                      <a:r>
                        <a:rPr lang="en-US" dirty="0"/>
                        <a:t>Hazard</a:t>
                      </a:r>
                    </a:p>
                    <a:p>
                      <a:pPr algn="ctr"/>
                      <a:r>
                        <a:rPr lang="en-US" dirty="0"/>
                        <a:t>Ratio</a:t>
                      </a:r>
                    </a:p>
                    <a:p>
                      <a:pPr algn="ctr"/>
                      <a:r>
                        <a:rPr lang="en-US" dirty="0"/>
                        <a:t>(PD:HD)</a:t>
                      </a:r>
                    </a:p>
                  </a:txBody>
                  <a:tcPr/>
                </a:tc>
                <a:extLst>
                  <a:ext uri="{0D108BD9-81ED-4DB2-BD59-A6C34878D82A}">
                    <a16:rowId xmlns:a16="http://schemas.microsoft.com/office/drawing/2014/main" val="10001"/>
                  </a:ext>
                </a:extLst>
              </a:tr>
              <a:tr h="352697">
                <a:tc>
                  <a:txBody>
                    <a:bodyPr/>
                    <a:lstStyle/>
                    <a:p>
                      <a:pPr algn="ctr"/>
                      <a:r>
                        <a:rPr lang="en-US" dirty="0"/>
                        <a:t>0-6</a:t>
                      </a:r>
                    </a:p>
                  </a:txBody>
                  <a:tcPr/>
                </a:tc>
                <a:tc>
                  <a:txBody>
                    <a:bodyPr/>
                    <a:lstStyle/>
                    <a:p>
                      <a:pPr algn="ctr"/>
                      <a:r>
                        <a:rPr lang="en-US" dirty="0"/>
                        <a:t>1397</a:t>
                      </a:r>
                    </a:p>
                  </a:txBody>
                  <a:tcPr/>
                </a:tc>
                <a:tc>
                  <a:txBody>
                    <a:bodyPr/>
                    <a:lstStyle/>
                    <a:p>
                      <a:pPr algn="ctr"/>
                      <a:r>
                        <a:rPr lang="en-US" dirty="0"/>
                        <a:t>112541</a:t>
                      </a:r>
                    </a:p>
                  </a:txBody>
                  <a:tcPr/>
                </a:tc>
                <a:tc>
                  <a:txBody>
                    <a:bodyPr/>
                    <a:lstStyle/>
                    <a:p>
                      <a:pPr algn="ctr"/>
                      <a:r>
                        <a:rPr lang="en-US" dirty="0"/>
                        <a:t>0.0124</a:t>
                      </a:r>
                    </a:p>
                  </a:txBody>
                  <a:tcPr/>
                </a:tc>
                <a:tc>
                  <a:txBody>
                    <a:bodyPr/>
                    <a:lstStyle/>
                    <a:p>
                      <a:pPr algn="ctr"/>
                      <a:r>
                        <a:rPr lang="en-US" dirty="0"/>
                        <a:t>32066</a:t>
                      </a:r>
                    </a:p>
                  </a:txBody>
                  <a:tcPr/>
                </a:tc>
                <a:tc>
                  <a:txBody>
                    <a:bodyPr/>
                    <a:lstStyle/>
                    <a:p>
                      <a:pPr algn="ctr"/>
                      <a:r>
                        <a:rPr lang="en-US" dirty="0"/>
                        <a:t>1281860</a:t>
                      </a:r>
                    </a:p>
                  </a:txBody>
                  <a:tcPr/>
                </a:tc>
                <a:tc>
                  <a:txBody>
                    <a:bodyPr/>
                    <a:lstStyle/>
                    <a:p>
                      <a:pPr algn="ctr"/>
                      <a:r>
                        <a:rPr lang="en-US" dirty="0"/>
                        <a:t>0.0250</a:t>
                      </a:r>
                    </a:p>
                  </a:txBody>
                  <a:tcPr/>
                </a:tc>
                <a:tc>
                  <a:txBody>
                    <a:bodyPr/>
                    <a:lstStyle/>
                    <a:p>
                      <a:pPr algn="ctr"/>
                      <a:r>
                        <a:rPr lang="en-US" dirty="0"/>
                        <a:t>0.496</a:t>
                      </a:r>
                    </a:p>
                  </a:txBody>
                  <a:tcPr/>
                </a:tc>
                <a:extLst>
                  <a:ext uri="{0D108BD9-81ED-4DB2-BD59-A6C34878D82A}">
                    <a16:rowId xmlns:a16="http://schemas.microsoft.com/office/drawing/2014/main" val="10002"/>
                  </a:ext>
                </a:extLst>
              </a:tr>
              <a:tr h="352697">
                <a:tc>
                  <a:txBody>
                    <a:bodyPr/>
                    <a:lstStyle/>
                    <a:p>
                      <a:pPr algn="ctr"/>
                      <a:r>
                        <a:rPr lang="en-US" dirty="0"/>
                        <a:t>6-12</a:t>
                      </a:r>
                    </a:p>
                  </a:txBody>
                  <a:tcPr/>
                </a:tc>
                <a:tc>
                  <a:txBody>
                    <a:bodyPr/>
                    <a:lstStyle/>
                    <a:p>
                      <a:pPr algn="ctr"/>
                      <a:r>
                        <a:rPr lang="en-US" dirty="0"/>
                        <a:t>1350</a:t>
                      </a:r>
                    </a:p>
                  </a:txBody>
                  <a:tcPr/>
                </a:tc>
                <a:tc>
                  <a:txBody>
                    <a:bodyPr/>
                    <a:lstStyle/>
                    <a:p>
                      <a:pPr algn="ctr"/>
                      <a:r>
                        <a:rPr lang="en-US" dirty="0"/>
                        <a:t>98169</a:t>
                      </a:r>
                    </a:p>
                  </a:txBody>
                  <a:tcPr/>
                </a:tc>
                <a:tc>
                  <a:txBody>
                    <a:bodyPr/>
                    <a:lstStyle/>
                    <a:p>
                      <a:pPr algn="ctr"/>
                      <a:r>
                        <a:rPr lang="en-US" dirty="0"/>
                        <a:t>0.0138</a:t>
                      </a:r>
                    </a:p>
                  </a:txBody>
                  <a:tcPr/>
                </a:tc>
                <a:tc>
                  <a:txBody>
                    <a:bodyPr/>
                    <a:lstStyle/>
                    <a:p>
                      <a:pPr algn="ctr"/>
                      <a:r>
                        <a:rPr lang="en-US" dirty="0"/>
                        <a:t>20963</a:t>
                      </a:r>
                    </a:p>
                  </a:txBody>
                  <a:tcPr/>
                </a:tc>
                <a:tc>
                  <a:txBody>
                    <a:bodyPr/>
                    <a:lstStyle/>
                    <a:p>
                      <a:pPr algn="ctr"/>
                      <a:r>
                        <a:rPr lang="en-US" dirty="0"/>
                        <a:t>1108082</a:t>
                      </a:r>
                    </a:p>
                  </a:txBody>
                  <a:tcPr/>
                </a:tc>
                <a:tc>
                  <a:txBody>
                    <a:bodyPr/>
                    <a:lstStyle/>
                    <a:p>
                      <a:pPr algn="ctr"/>
                      <a:r>
                        <a:rPr lang="en-US" dirty="0"/>
                        <a:t>0.0189</a:t>
                      </a:r>
                    </a:p>
                  </a:txBody>
                  <a:tcPr/>
                </a:tc>
                <a:tc>
                  <a:txBody>
                    <a:bodyPr/>
                    <a:lstStyle/>
                    <a:p>
                      <a:pPr algn="ctr"/>
                      <a:r>
                        <a:rPr lang="en-US" dirty="0"/>
                        <a:t>0.730</a:t>
                      </a:r>
                    </a:p>
                  </a:txBody>
                  <a:tcPr/>
                </a:tc>
                <a:extLst>
                  <a:ext uri="{0D108BD9-81ED-4DB2-BD59-A6C34878D82A}">
                    <a16:rowId xmlns:a16="http://schemas.microsoft.com/office/drawing/2014/main" val="10003"/>
                  </a:ext>
                </a:extLst>
              </a:tr>
              <a:tr h="352697">
                <a:tc>
                  <a:txBody>
                    <a:bodyPr/>
                    <a:lstStyle/>
                    <a:p>
                      <a:pPr algn="ctr"/>
                      <a:r>
                        <a:rPr lang="en-US" dirty="0"/>
                        <a:t>12-18</a:t>
                      </a:r>
                    </a:p>
                  </a:txBody>
                  <a:tcPr/>
                </a:tc>
                <a:tc>
                  <a:txBody>
                    <a:bodyPr/>
                    <a:lstStyle/>
                    <a:p>
                      <a:pPr algn="ctr"/>
                      <a:r>
                        <a:rPr lang="en-US" dirty="0"/>
                        <a:t>1262</a:t>
                      </a:r>
                    </a:p>
                  </a:txBody>
                  <a:tcPr/>
                </a:tc>
                <a:tc>
                  <a:txBody>
                    <a:bodyPr/>
                    <a:lstStyle/>
                    <a:p>
                      <a:pPr algn="ctr"/>
                      <a:r>
                        <a:rPr lang="en-US" dirty="0"/>
                        <a:t>84937</a:t>
                      </a:r>
                    </a:p>
                  </a:txBody>
                  <a:tcPr/>
                </a:tc>
                <a:tc>
                  <a:txBody>
                    <a:bodyPr/>
                    <a:lstStyle/>
                    <a:p>
                      <a:pPr algn="ctr"/>
                      <a:r>
                        <a:rPr lang="en-US" dirty="0"/>
                        <a:t>0.0149</a:t>
                      </a:r>
                    </a:p>
                  </a:txBody>
                  <a:tcPr/>
                </a:tc>
                <a:tc>
                  <a:txBody>
                    <a:bodyPr/>
                    <a:lstStyle/>
                    <a:p>
                      <a:pPr algn="ctr"/>
                      <a:r>
                        <a:rPr lang="en-US" dirty="0"/>
                        <a:t>17105</a:t>
                      </a:r>
                    </a:p>
                  </a:txBody>
                  <a:tcPr/>
                </a:tc>
                <a:tc>
                  <a:txBody>
                    <a:bodyPr/>
                    <a:lstStyle/>
                    <a:p>
                      <a:pPr algn="ctr"/>
                      <a:r>
                        <a:rPr lang="en-US" dirty="0"/>
                        <a:t>972212</a:t>
                      </a:r>
                    </a:p>
                  </a:txBody>
                  <a:tcPr/>
                </a:tc>
                <a:tc>
                  <a:txBody>
                    <a:bodyPr/>
                    <a:lstStyle/>
                    <a:p>
                      <a:pPr algn="ctr"/>
                      <a:r>
                        <a:rPr lang="en-US" dirty="0"/>
                        <a:t>0.0176</a:t>
                      </a:r>
                    </a:p>
                  </a:txBody>
                  <a:tcPr/>
                </a:tc>
                <a:tc>
                  <a:txBody>
                    <a:bodyPr/>
                    <a:lstStyle/>
                    <a:p>
                      <a:pPr algn="ctr"/>
                      <a:r>
                        <a:rPr lang="en-US" dirty="0"/>
                        <a:t>0.847</a:t>
                      </a:r>
                    </a:p>
                  </a:txBody>
                  <a:tcPr/>
                </a:tc>
                <a:extLst>
                  <a:ext uri="{0D108BD9-81ED-4DB2-BD59-A6C34878D82A}">
                    <a16:rowId xmlns:a16="http://schemas.microsoft.com/office/drawing/2014/main" val="10004"/>
                  </a:ext>
                </a:extLst>
              </a:tr>
              <a:tr h="352697">
                <a:tc>
                  <a:txBody>
                    <a:bodyPr/>
                    <a:lstStyle/>
                    <a:p>
                      <a:pPr algn="ctr"/>
                      <a:r>
                        <a:rPr lang="en-US" dirty="0"/>
                        <a:t>18-24</a:t>
                      </a:r>
                    </a:p>
                  </a:txBody>
                  <a:tcPr/>
                </a:tc>
                <a:tc>
                  <a:txBody>
                    <a:bodyPr/>
                    <a:lstStyle/>
                    <a:p>
                      <a:pPr algn="ctr"/>
                      <a:r>
                        <a:rPr lang="en-US" dirty="0"/>
                        <a:t>1122</a:t>
                      </a:r>
                    </a:p>
                  </a:txBody>
                  <a:tcPr/>
                </a:tc>
                <a:tc>
                  <a:txBody>
                    <a:bodyPr/>
                    <a:lstStyle/>
                    <a:p>
                      <a:pPr algn="ctr"/>
                      <a:r>
                        <a:rPr lang="en-US" dirty="0"/>
                        <a:t>73053</a:t>
                      </a:r>
                    </a:p>
                  </a:txBody>
                  <a:tcPr/>
                </a:tc>
                <a:tc>
                  <a:txBody>
                    <a:bodyPr/>
                    <a:lstStyle/>
                    <a:p>
                      <a:pPr algn="ctr"/>
                      <a:r>
                        <a:rPr lang="en-US" dirty="0"/>
                        <a:t>0.0154</a:t>
                      </a:r>
                    </a:p>
                  </a:txBody>
                  <a:tcPr/>
                </a:tc>
                <a:tc>
                  <a:txBody>
                    <a:bodyPr/>
                    <a:lstStyle/>
                    <a:p>
                      <a:pPr algn="ctr"/>
                      <a:r>
                        <a:rPr lang="en-US" dirty="0"/>
                        <a:t>15074</a:t>
                      </a:r>
                    </a:p>
                  </a:txBody>
                  <a:tcPr/>
                </a:tc>
                <a:tc>
                  <a:txBody>
                    <a:bodyPr/>
                    <a:lstStyle/>
                    <a:p>
                      <a:pPr algn="ctr"/>
                      <a:r>
                        <a:rPr lang="en-US" dirty="0"/>
                        <a:t>853341</a:t>
                      </a:r>
                    </a:p>
                  </a:txBody>
                  <a:tcPr/>
                </a:tc>
                <a:tc>
                  <a:txBody>
                    <a:bodyPr/>
                    <a:lstStyle/>
                    <a:p>
                      <a:pPr algn="ctr"/>
                      <a:r>
                        <a:rPr lang="en-US" dirty="0"/>
                        <a:t>0.0177</a:t>
                      </a:r>
                    </a:p>
                  </a:txBody>
                  <a:tcPr/>
                </a:tc>
                <a:tc>
                  <a:txBody>
                    <a:bodyPr/>
                    <a:lstStyle/>
                    <a:p>
                      <a:pPr algn="ctr"/>
                      <a:r>
                        <a:rPr lang="en-US" dirty="0"/>
                        <a:t>0.870</a:t>
                      </a:r>
                    </a:p>
                  </a:txBody>
                  <a:tcPr/>
                </a:tc>
                <a:extLst>
                  <a:ext uri="{0D108BD9-81ED-4DB2-BD59-A6C34878D82A}">
                    <a16:rowId xmlns:a16="http://schemas.microsoft.com/office/drawing/2014/main" val="10005"/>
                  </a:ext>
                </a:extLst>
              </a:tr>
              <a:tr h="352697">
                <a:tc>
                  <a:txBody>
                    <a:bodyPr/>
                    <a:lstStyle/>
                    <a:p>
                      <a:pPr algn="ctr"/>
                      <a:r>
                        <a:rPr lang="en-US" dirty="0"/>
                        <a:t>24-30</a:t>
                      </a:r>
                    </a:p>
                  </a:txBody>
                  <a:tcPr/>
                </a:tc>
                <a:tc>
                  <a:txBody>
                    <a:bodyPr/>
                    <a:lstStyle/>
                    <a:p>
                      <a:pPr algn="ctr"/>
                      <a:r>
                        <a:rPr lang="en-US" dirty="0"/>
                        <a:t>1022</a:t>
                      </a:r>
                    </a:p>
                  </a:txBody>
                  <a:tcPr/>
                </a:tc>
                <a:tc>
                  <a:txBody>
                    <a:bodyPr/>
                    <a:lstStyle/>
                    <a:p>
                      <a:pPr algn="ctr"/>
                      <a:r>
                        <a:rPr lang="en-US" dirty="0"/>
                        <a:t>62564</a:t>
                      </a:r>
                    </a:p>
                  </a:txBody>
                  <a:tcPr/>
                </a:tc>
                <a:tc>
                  <a:txBody>
                    <a:bodyPr/>
                    <a:lstStyle/>
                    <a:p>
                      <a:pPr algn="ctr"/>
                      <a:r>
                        <a:rPr lang="en-US" dirty="0"/>
                        <a:t>0.0163</a:t>
                      </a:r>
                    </a:p>
                  </a:txBody>
                  <a:tcPr/>
                </a:tc>
                <a:tc>
                  <a:txBody>
                    <a:bodyPr/>
                    <a:lstStyle/>
                    <a:p>
                      <a:pPr algn="ctr"/>
                      <a:r>
                        <a:rPr lang="en-US" dirty="0"/>
                        <a:t>13326</a:t>
                      </a:r>
                    </a:p>
                  </a:txBody>
                  <a:tcPr/>
                </a:tc>
                <a:tc>
                  <a:txBody>
                    <a:bodyPr/>
                    <a:lstStyle/>
                    <a:p>
                      <a:pPr algn="ctr"/>
                      <a:r>
                        <a:rPr lang="en-US" dirty="0"/>
                        <a:t>749204</a:t>
                      </a:r>
                    </a:p>
                  </a:txBody>
                  <a:tcPr/>
                </a:tc>
                <a:tc>
                  <a:txBody>
                    <a:bodyPr/>
                    <a:lstStyle/>
                    <a:p>
                      <a:pPr algn="ctr"/>
                      <a:r>
                        <a:rPr lang="en-US" dirty="0"/>
                        <a:t>0.0178</a:t>
                      </a:r>
                    </a:p>
                  </a:txBody>
                  <a:tcPr/>
                </a:tc>
                <a:tc>
                  <a:txBody>
                    <a:bodyPr/>
                    <a:lstStyle/>
                    <a:p>
                      <a:pPr algn="ctr"/>
                      <a:r>
                        <a:rPr lang="en-US" dirty="0"/>
                        <a:t>0.916</a:t>
                      </a:r>
                    </a:p>
                  </a:txBody>
                  <a:tcPr/>
                </a:tc>
                <a:extLst>
                  <a:ext uri="{0D108BD9-81ED-4DB2-BD59-A6C34878D82A}">
                    <a16:rowId xmlns:a16="http://schemas.microsoft.com/office/drawing/2014/main" val="10006"/>
                  </a:ext>
                </a:extLst>
              </a:tr>
              <a:tr h="352697">
                <a:tc>
                  <a:txBody>
                    <a:bodyPr/>
                    <a:lstStyle/>
                    <a:p>
                      <a:pPr algn="ctr"/>
                      <a:r>
                        <a:rPr lang="en-US" dirty="0"/>
                        <a:t>30-36</a:t>
                      </a:r>
                    </a:p>
                  </a:txBody>
                  <a:tcPr/>
                </a:tc>
                <a:tc>
                  <a:txBody>
                    <a:bodyPr/>
                    <a:lstStyle/>
                    <a:p>
                      <a:pPr algn="ctr"/>
                      <a:r>
                        <a:rPr lang="en-US" dirty="0"/>
                        <a:t>755</a:t>
                      </a:r>
                    </a:p>
                  </a:txBody>
                  <a:tcPr/>
                </a:tc>
                <a:tc>
                  <a:txBody>
                    <a:bodyPr/>
                    <a:lstStyle/>
                    <a:p>
                      <a:pPr algn="ctr"/>
                      <a:r>
                        <a:rPr lang="en-US" dirty="0"/>
                        <a:t>49621</a:t>
                      </a:r>
                    </a:p>
                  </a:txBody>
                  <a:tcPr/>
                </a:tc>
                <a:tc>
                  <a:txBody>
                    <a:bodyPr/>
                    <a:lstStyle/>
                    <a:p>
                      <a:pPr algn="ctr"/>
                      <a:r>
                        <a:rPr lang="en-US" dirty="0"/>
                        <a:t>0.0152</a:t>
                      </a:r>
                    </a:p>
                  </a:txBody>
                  <a:tcPr/>
                </a:tc>
                <a:tc>
                  <a:txBody>
                    <a:bodyPr/>
                    <a:lstStyle/>
                    <a:p>
                      <a:pPr algn="ctr"/>
                      <a:r>
                        <a:rPr lang="en-US" dirty="0"/>
                        <a:t>10591</a:t>
                      </a:r>
                    </a:p>
                  </a:txBody>
                  <a:tcPr/>
                </a:tc>
                <a:tc>
                  <a:txBody>
                    <a:bodyPr/>
                    <a:lstStyle/>
                    <a:p>
                      <a:pPr algn="ctr"/>
                      <a:r>
                        <a:rPr lang="en-US" dirty="0"/>
                        <a:t>602975</a:t>
                      </a:r>
                    </a:p>
                  </a:txBody>
                  <a:tcPr/>
                </a:tc>
                <a:tc>
                  <a:txBody>
                    <a:bodyPr/>
                    <a:lstStyle/>
                    <a:p>
                      <a:pPr algn="ctr"/>
                      <a:r>
                        <a:rPr lang="en-US" dirty="0"/>
                        <a:t>0.0176</a:t>
                      </a:r>
                    </a:p>
                  </a:txBody>
                  <a:tcPr/>
                </a:tc>
                <a:tc>
                  <a:txBody>
                    <a:bodyPr/>
                    <a:lstStyle/>
                    <a:p>
                      <a:pPr algn="ctr"/>
                      <a:r>
                        <a:rPr lang="en-US" dirty="0"/>
                        <a:t>0.864</a:t>
                      </a:r>
                    </a:p>
                  </a:txBody>
                  <a:tcPr/>
                </a:tc>
                <a:extLst>
                  <a:ext uri="{0D108BD9-81ED-4DB2-BD59-A6C34878D82A}">
                    <a16:rowId xmlns:a16="http://schemas.microsoft.com/office/drawing/2014/main" val="10007"/>
                  </a:ext>
                </a:extLst>
              </a:tr>
              <a:tr h="352697">
                <a:tc>
                  <a:txBody>
                    <a:bodyPr/>
                    <a:lstStyle/>
                    <a:p>
                      <a:pPr algn="ctr"/>
                      <a:r>
                        <a:rPr lang="en-US" dirty="0">
                          <a:solidFill>
                            <a:srgbClr val="FF0000"/>
                          </a:solidFill>
                        </a:rPr>
                        <a:t>0-36</a:t>
                      </a:r>
                    </a:p>
                  </a:txBody>
                  <a:tcPr/>
                </a:tc>
                <a:tc>
                  <a:txBody>
                    <a:bodyPr/>
                    <a:lstStyle/>
                    <a:p>
                      <a:pPr algn="ctr"/>
                      <a:r>
                        <a:rPr lang="en-US" dirty="0">
                          <a:solidFill>
                            <a:srgbClr val="FF0000"/>
                          </a:solidFill>
                        </a:rPr>
                        <a:t>6908</a:t>
                      </a:r>
                    </a:p>
                  </a:txBody>
                  <a:tcPr/>
                </a:tc>
                <a:tc>
                  <a:txBody>
                    <a:bodyPr/>
                    <a:lstStyle/>
                    <a:p>
                      <a:pPr algn="ctr"/>
                      <a:r>
                        <a:rPr lang="en-US" dirty="0">
                          <a:solidFill>
                            <a:srgbClr val="FF0000"/>
                          </a:solidFill>
                        </a:rPr>
                        <a:t>480885</a:t>
                      </a:r>
                    </a:p>
                  </a:txBody>
                  <a:tcPr/>
                </a:tc>
                <a:tc>
                  <a:txBody>
                    <a:bodyPr/>
                    <a:lstStyle/>
                    <a:p>
                      <a:pPr algn="ctr"/>
                      <a:r>
                        <a:rPr lang="en-US" dirty="0">
                          <a:solidFill>
                            <a:srgbClr val="FF0000"/>
                          </a:solidFill>
                        </a:rPr>
                        <a:t>0.0144</a:t>
                      </a:r>
                    </a:p>
                  </a:txBody>
                  <a:tcPr/>
                </a:tc>
                <a:tc>
                  <a:txBody>
                    <a:bodyPr/>
                    <a:lstStyle/>
                    <a:p>
                      <a:pPr algn="ctr"/>
                      <a:r>
                        <a:rPr lang="en-US" dirty="0">
                          <a:solidFill>
                            <a:srgbClr val="FF0000"/>
                          </a:solidFill>
                        </a:rPr>
                        <a:t>109125</a:t>
                      </a:r>
                    </a:p>
                  </a:txBody>
                  <a:tcPr/>
                </a:tc>
                <a:tc>
                  <a:txBody>
                    <a:bodyPr/>
                    <a:lstStyle/>
                    <a:p>
                      <a:pPr algn="ctr"/>
                      <a:r>
                        <a:rPr lang="en-US" dirty="0">
                          <a:solidFill>
                            <a:srgbClr val="FF0000"/>
                          </a:solidFill>
                        </a:rPr>
                        <a:t>5567674</a:t>
                      </a:r>
                    </a:p>
                  </a:txBody>
                  <a:tcPr/>
                </a:tc>
                <a:tc>
                  <a:txBody>
                    <a:bodyPr/>
                    <a:lstStyle/>
                    <a:p>
                      <a:pPr algn="ctr"/>
                      <a:r>
                        <a:rPr lang="en-US" dirty="0">
                          <a:solidFill>
                            <a:srgbClr val="FF0000"/>
                          </a:solidFill>
                        </a:rPr>
                        <a:t>0.0196</a:t>
                      </a:r>
                    </a:p>
                  </a:txBody>
                  <a:tcPr/>
                </a:tc>
                <a:tc>
                  <a:txBody>
                    <a:bodyPr/>
                    <a:lstStyle/>
                    <a:p>
                      <a:pPr algn="ctr"/>
                      <a:r>
                        <a:rPr lang="en-US" dirty="0">
                          <a:solidFill>
                            <a:srgbClr val="FF0000"/>
                          </a:solidFill>
                        </a:rPr>
                        <a:t>0.735</a:t>
                      </a: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98120" y="5318760"/>
            <a:ext cx="8884920" cy="1754326"/>
          </a:xfrm>
          <a:prstGeom prst="rect">
            <a:avLst/>
          </a:prstGeom>
          <a:noFill/>
        </p:spPr>
        <p:txBody>
          <a:bodyPr wrap="square" rtlCol="0">
            <a:spAutoFit/>
          </a:bodyPr>
          <a:lstStyle/>
          <a:p>
            <a:pPr marL="342900" indent="-342900">
              <a:buFont typeface="Arial" panose="020B0604020202020204" pitchFamily="34" charset="0"/>
              <a:buChar char="•"/>
            </a:pPr>
            <a:r>
              <a:rPr lang="en-US" dirty="0"/>
              <a:t>If we assume a constant hazard rate over the entire three year period for both PD and HD, we end up with proportional hazards model with </a:t>
            </a:r>
            <a:r>
              <a:rPr lang="en-US" dirty="0">
                <a:solidFill>
                  <a:srgbClr val="FF0000"/>
                </a:solidFill>
              </a:rPr>
              <a:t>HR(PD:HD)= 0.735</a:t>
            </a:r>
          </a:p>
          <a:p>
            <a:pPr marL="342900" indent="-342900">
              <a:buFont typeface="Arial" panose="020B0604020202020204" pitchFamily="34" charset="0"/>
              <a:buChar char="•"/>
            </a:pPr>
            <a:r>
              <a:rPr lang="en-US" dirty="0"/>
              <a:t>The piecewise 6-month interval hazard ratios are those obtained from a non-proportional hazards </a:t>
            </a:r>
            <a:r>
              <a:rPr lang="en-US" dirty="0">
                <a:solidFill>
                  <a:srgbClr val="FF0000"/>
                </a:solidFill>
              </a:rPr>
              <a:t>exponential model with piecewise constant hazard rates </a:t>
            </a:r>
          </a:p>
          <a:p>
            <a:pPr marL="342900" indent="-342900">
              <a:buFont typeface="Arial" panose="020B0604020202020204" pitchFamily="34" charset="0"/>
              <a:buChar char="•"/>
            </a:pPr>
            <a:r>
              <a:rPr lang="en-US" dirty="0"/>
              <a:t>The data suggests that a non-proportional hazards model is more appropriate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5472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8750" y="462693"/>
            <a:ext cx="8802688" cy="636587"/>
          </a:xfrm>
        </p:spPr>
        <p:txBody>
          <a:bodyPr/>
          <a:lstStyle/>
          <a:p>
            <a:pPr algn="ctr" eaLnBrk="1" hangingPunct="1"/>
            <a:r>
              <a:rPr lang="en-US" altLang="en-US" b="1" dirty="0">
                <a:solidFill>
                  <a:srgbClr val="FF0000"/>
                </a:solidFill>
              </a:rPr>
              <a:t>Cumulative Hazard Function</a:t>
            </a:r>
          </a:p>
        </p:txBody>
      </p:sp>
      <mc:AlternateContent xmlns:mc="http://schemas.openxmlformats.org/markup-compatibility/2006" xmlns:a14="http://schemas.microsoft.com/office/drawing/2010/main">
        <mc:Choice Requires="a14">
          <p:sp>
            <p:nvSpPr>
              <p:cNvPr id="24579" name="Rectangle 3"/>
              <p:cNvSpPr>
                <a:spLocks noGrp="1" noChangeArrowheads="1"/>
              </p:cNvSpPr>
              <p:nvPr>
                <p:ph type="body" idx="1"/>
              </p:nvPr>
            </p:nvSpPr>
            <p:spPr>
              <a:xfrm>
                <a:off x="158750" y="1095781"/>
                <a:ext cx="8648366" cy="5625861"/>
              </a:xfrm>
            </p:spPr>
            <p:txBody>
              <a:bodyPr anchor="t"/>
              <a:lstStyle/>
              <a:p>
                <a:pPr eaLnBrk="1" hangingPunct="1"/>
                <a:r>
                  <a:rPr lang="en-US" altLang="en-US" sz="2400" dirty="0"/>
                  <a:t>The Cumulative Hazard Function is formally defined as</a:t>
                </a:r>
              </a:p>
              <a:p>
                <a:pPr marL="990600" lvl="1" indent="-533400" eaLnBrk="1" hangingPunct="1">
                  <a:buFont typeface="Wingdings" panose="05000000000000000000" pitchFamily="2" charset="2"/>
                  <a:buNone/>
                </a:pPr>
                <a:endParaRPr lang="en-US" altLang="en-US" sz="2400" dirty="0">
                  <a:sym typeface="Symbol" panose="05050102010706020507" pitchFamily="18" charset="2"/>
                </a:endParaRPr>
              </a:p>
              <a:p>
                <a:pPr marL="990600" lvl="1" indent="-533400" eaLnBrk="1" hangingPunct="1">
                  <a:buFont typeface="Wingdings" panose="05000000000000000000" pitchFamily="2" charset="2"/>
                  <a:buNone/>
                </a:pPr>
                <a:endParaRPr lang="en-US" altLang="en-US" sz="2400" dirty="0">
                  <a:sym typeface="Symbol" panose="05050102010706020507" pitchFamily="18" charset="2"/>
                </a:endParaRPr>
              </a:p>
              <a:p>
                <a:pPr marL="57150" indent="0" eaLnBrk="1" hangingPunct="1">
                  <a:buNone/>
                </a:pPr>
                <a:r>
                  <a:rPr lang="en-US" altLang="en-US" sz="2400" dirty="0">
                    <a:sym typeface="Symbol" panose="05050102010706020507" pitchFamily="18" charset="2"/>
                  </a:rPr>
                  <a:t>   where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h</m:t>
                    </m:r>
                    <m:r>
                      <a:rPr lang="en-US" altLang="en-US" i="1" dirty="0" smtClean="0">
                        <a:latin typeface="Cambria Math" panose="02040503050406030204" pitchFamily="18" charset="0"/>
                        <a:sym typeface="Symbol" panose="05050102010706020507" pitchFamily="18" charset="2"/>
                      </a:rPr>
                      <m:t>(</m:t>
                    </m:r>
                    <m:r>
                      <a:rPr lang="en-US" altLang="en-US" i="1" dirty="0" smtClean="0">
                        <a:latin typeface="Cambria Math" panose="02040503050406030204" pitchFamily="18" charset="0"/>
                        <a:sym typeface="Symbol" panose="05050102010706020507" pitchFamily="18" charset="2"/>
                      </a:rPr>
                      <m:t>𝑠</m:t>
                    </m:r>
                    <m:r>
                      <a:rPr lang="en-US" altLang="en-US" i="1" dirty="0" smtClean="0">
                        <a:latin typeface="Cambria Math" panose="02040503050406030204" pitchFamily="18" charset="0"/>
                        <a:sym typeface="Symbol" panose="05050102010706020507" pitchFamily="18" charset="2"/>
                      </a:rPr>
                      <m:t>)</m:t>
                    </m:r>
                  </m:oMath>
                </a14:m>
                <a:r>
                  <a:rPr lang="en-US" altLang="en-US" dirty="0">
                    <a:sym typeface="Symbol" panose="05050102010706020507" pitchFamily="18" charset="2"/>
                  </a:rPr>
                  <a:t> </a:t>
                </a:r>
                <a:r>
                  <a:rPr lang="en-US" altLang="en-US" sz="2400" dirty="0">
                    <a:sym typeface="Symbol" panose="05050102010706020507" pitchFamily="18" charset="2"/>
                  </a:rPr>
                  <a:t>is the hazard function or hazard rate at time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𝑠</m:t>
                    </m:r>
                    <m:r>
                      <a:rPr lang="en-US" altLang="en-US" i="1" dirty="0" smtClean="0">
                        <a:latin typeface="Cambria Math" panose="02040503050406030204" pitchFamily="18" charset="0"/>
                        <a:sym typeface="Symbol" panose="05050102010706020507" pitchFamily="18" charset="2"/>
                      </a:rPr>
                      <m:t>.</m:t>
                    </m:r>
                  </m:oMath>
                </a14:m>
                <a:r>
                  <a:rPr lang="en-US" altLang="en-US" sz="2400" dirty="0">
                    <a:sym typeface="Symbol" panose="05050102010706020507" pitchFamily="18" charset="2"/>
                  </a:rPr>
                  <a:t> </a:t>
                </a:r>
              </a:p>
              <a:p>
                <a:pPr marL="57150" indent="0" eaLnBrk="1" hangingPunct="1">
                  <a:buNone/>
                </a:pPr>
                <a:r>
                  <a:rPr lang="en-US" altLang="en-US" sz="2400" dirty="0">
                    <a:sym typeface="Symbol" panose="05050102010706020507" pitchFamily="18" charset="2"/>
                  </a:rPr>
                  <a:t>   This is simply the </a:t>
                </a:r>
                <a:r>
                  <a:rPr lang="en-US" altLang="en-US" sz="2400" i="1" dirty="0">
                    <a:solidFill>
                      <a:srgbClr val="1807F7"/>
                    </a:solidFill>
                    <a:sym typeface="Symbol" panose="05050102010706020507" pitchFamily="18" charset="2"/>
                  </a:rPr>
                  <a:t>area under the curve </a:t>
                </a:r>
                <a:r>
                  <a:rPr lang="en-US" altLang="en-US" sz="2400" dirty="0">
                    <a:sym typeface="Symbol" panose="05050102010706020507" pitchFamily="18" charset="2"/>
                  </a:rPr>
                  <a:t>of the hazard rate. </a:t>
                </a:r>
              </a:p>
              <a:p>
                <a:pPr eaLnBrk="1" hangingPunct="1"/>
                <a:r>
                  <a:rPr lang="en-US" altLang="en-US" sz="2400" dirty="0">
                    <a:sym typeface="Symbol" panose="05050102010706020507" pitchFamily="18" charset="2"/>
                  </a:rPr>
                  <a:t>The cumulative hazard function is also referred to as the cumulative risk function as it measures an individual’s accumulated risk of an event (death) up through time </a:t>
                </a:r>
                <a14:m>
                  <m:oMath xmlns:m="http://schemas.openxmlformats.org/officeDocument/2006/math">
                    <m:r>
                      <a:rPr lang="en-US" altLang="en-US" sz="2500" i="1" dirty="0" smtClean="0">
                        <a:latin typeface="Cambria Math" panose="02040503050406030204" pitchFamily="18" charset="0"/>
                        <a:sym typeface="Symbol" panose="05050102010706020507" pitchFamily="18" charset="2"/>
                      </a:rPr>
                      <m:t>𝑡</m:t>
                    </m:r>
                  </m:oMath>
                </a14:m>
                <a:endParaRPr lang="en-US" altLang="en-US" sz="2500" dirty="0">
                  <a:sym typeface="Symbol" panose="05050102010706020507" pitchFamily="18" charset="2"/>
                </a:endParaRPr>
              </a:p>
              <a:p>
                <a:pPr eaLnBrk="1" hangingPunct="1"/>
                <a:r>
                  <a:rPr lang="en-US" altLang="en-US" sz="2400" dirty="0">
                    <a:sym typeface="Symbol" panose="05050102010706020507" pitchFamily="18" charset="2"/>
                  </a:rPr>
                  <a:t>The cumulative hazard function is related to the survival function in a one-to-one fashion as </a:t>
                </a:r>
              </a:p>
              <a:p>
                <a:pPr eaLnBrk="1" hangingPunct="1"/>
                <a:endParaRPr lang="en-US" altLang="en-US" sz="2400" dirty="0">
                  <a:sym typeface="Symbol" panose="05050102010706020507" pitchFamily="18" charset="2"/>
                </a:endParaRPr>
              </a:p>
              <a:p>
                <a:pPr marL="533400" indent="-533400" eaLnBrk="1" hangingPunct="1"/>
                <a:endParaRPr lang="en-US" altLang="en-US" sz="1000" dirty="0">
                  <a:sym typeface="Symbol" panose="05050102010706020507" pitchFamily="18" charset="2"/>
                </a:endParaRPr>
              </a:p>
            </p:txBody>
          </p:sp>
        </mc:Choice>
        <mc:Fallback xmlns="">
          <p:sp>
            <p:nvSpPr>
              <p:cNvPr id="24579" name="Rectangle 3"/>
              <p:cNvSpPr>
                <a:spLocks noGrp="1" noRot="1" noChangeAspect="1" noMove="1" noResize="1" noEditPoints="1" noAdjustHandles="1" noChangeArrowheads="1" noChangeShapeType="1" noTextEdit="1"/>
              </p:cNvSpPr>
              <p:nvPr>
                <p:ph type="body" idx="1"/>
              </p:nvPr>
            </p:nvSpPr>
            <p:spPr>
              <a:xfrm>
                <a:off x="158750" y="1095781"/>
                <a:ext cx="8648366" cy="5625861"/>
              </a:xfrm>
              <a:blipFill rotWithShape="0">
                <a:blip r:embed="rId3"/>
                <a:stretch>
                  <a:fillRect l="-423" t="-758"/>
                </a:stretch>
              </a:blipFill>
            </p:spPr>
            <p:txBody>
              <a:bodyPr/>
              <a:lstStyle/>
              <a:p>
                <a:r>
                  <a:rPr lang="en-US">
                    <a:noFill/>
                  </a:rPr>
                  <a:t> </a:t>
                </a:r>
              </a:p>
            </p:txBody>
          </p:sp>
        </mc:Fallback>
      </mc:AlternateContent>
      <p:graphicFrame>
        <p:nvGraphicFramePr>
          <p:cNvPr id="2" name="Object 1"/>
          <p:cNvGraphicFramePr>
            <a:graphicFrameLocks noChangeAspect="1"/>
          </p:cNvGraphicFramePr>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358626"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spid="_x0000_s358627" name="Equation" r:id="rId6" imgW="914400" imgH="198720" progId="Equation.DSMT4">
                  <p:embed/>
                </p:oleObj>
              </mc:Choice>
              <mc:Fallback>
                <p:oleObj name="Equation" r:id="rId6" imgW="914400" imgH="198720" progId="Equation.DSMT4">
                  <p:embed/>
                  <p:pic>
                    <p:nvPicPr>
                      <p:cNvPr id="0" name=""/>
                      <p:cNvPicPr/>
                      <p:nvPr/>
                    </p:nvPicPr>
                    <p:blipFill>
                      <a:blip r:embed="rId5"/>
                      <a:stretch>
                        <a:fillRect/>
                      </a:stretch>
                    </p:blipFill>
                    <p:spPr>
                      <a:xfrm>
                        <a:off x="4114800" y="2209800"/>
                        <a:ext cx="914400" cy="1984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14758978"/>
              </p:ext>
            </p:extLst>
          </p:nvPr>
        </p:nvGraphicFramePr>
        <p:xfrm>
          <a:off x="2564318" y="1561514"/>
          <a:ext cx="2845589" cy="913399"/>
        </p:xfrm>
        <a:graphic>
          <a:graphicData uri="http://schemas.openxmlformats.org/presentationml/2006/ole">
            <mc:AlternateContent xmlns:mc="http://schemas.openxmlformats.org/markup-compatibility/2006">
              <mc:Choice xmlns:v="urn:schemas-microsoft-com:vml" Requires="v">
                <p:oleObj spid="_x0000_s358628" name="Equation" r:id="rId7" imgW="1028520" imgH="330120" progId="Equation.DSMT4">
                  <p:embed/>
                </p:oleObj>
              </mc:Choice>
              <mc:Fallback>
                <p:oleObj name="Equation" r:id="rId7" imgW="1028520" imgH="330120" progId="Equation.DSMT4">
                  <p:embed/>
                  <p:pic>
                    <p:nvPicPr>
                      <p:cNvPr id="0" name=""/>
                      <p:cNvPicPr/>
                      <p:nvPr/>
                    </p:nvPicPr>
                    <p:blipFill>
                      <a:blip r:embed="rId8"/>
                      <a:stretch>
                        <a:fillRect/>
                      </a:stretch>
                    </p:blipFill>
                    <p:spPr>
                      <a:xfrm>
                        <a:off x="2564318" y="1561514"/>
                        <a:ext cx="2845589" cy="91339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4412590"/>
              </p:ext>
            </p:extLst>
          </p:nvPr>
        </p:nvGraphicFramePr>
        <p:xfrm>
          <a:off x="2461846" y="5349350"/>
          <a:ext cx="3587260" cy="1325727"/>
        </p:xfrm>
        <a:graphic>
          <a:graphicData uri="http://schemas.openxmlformats.org/presentationml/2006/ole">
            <mc:AlternateContent xmlns:mc="http://schemas.openxmlformats.org/markup-compatibility/2006">
              <mc:Choice xmlns:v="urn:schemas-microsoft-com:vml" Requires="v">
                <p:oleObj spid="_x0000_s358629" name="Equation" r:id="rId9" imgW="1168200" imgH="431640" progId="Equation.DSMT4">
                  <p:embed/>
                </p:oleObj>
              </mc:Choice>
              <mc:Fallback>
                <p:oleObj name="Equation" r:id="rId9" imgW="1168200" imgH="431640" progId="Equation.DSMT4">
                  <p:embed/>
                  <p:pic>
                    <p:nvPicPr>
                      <p:cNvPr id="0" name=""/>
                      <p:cNvPicPr/>
                      <p:nvPr/>
                    </p:nvPicPr>
                    <p:blipFill>
                      <a:blip r:embed="rId10"/>
                      <a:stretch>
                        <a:fillRect/>
                      </a:stretch>
                    </p:blipFill>
                    <p:spPr>
                      <a:xfrm>
                        <a:off x="2461846" y="5349350"/>
                        <a:ext cx="3587260" cy="1325727"/>
                      </a:xfrm>
                      <a:prstGeom prst="rect">
                        <a:avLst/>
                      </a:prstGeom>
                    </p:spPr>
                  </p:pic>
                </p:oleObj>
              </mc:Fallback>
            </mc:AlternateContent>
          </a:graphicData>
        </a:graphic>
      </p:graphicFrame>
    </p:spTree>
    <p:extLst>
      <p:ext uri="{BB962C8B-B14F-4D97-AF65-F5344CB8AC3E}">
        <p14:creationId xmlns:p14="http://schemas.microsoft.com/office/powerpoint/2010/main" val="89546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1315" name="Rectangle 3"/>
              <p:cNvSpPr>
                <a:spLocks noGrp="1" noChangeArrowheads="1"/>
              </p:cNvSpPr>
              <p:nvPr>
                <p:ph type="body" idx="1"/>
              </p:nvPr>
            </p:nvSpPr>
            <p:spPr>
              <a:xfrm>
                <a:off x="119380" y="685800"/>
                <a:ext cx="8780780" cy="5806440"/>
              </a:xfrm>
            </p:spPr>
            <p:txBody>
              <a:bodyPr/>
              <a:lstStyle/>
              <a:p>
                <a:pPr marL="0" indent="0" algn="ctr" eaLnBrk="1" hangingPunct="1">
                  <a:lnSpc>
                    <a:spcPct val="80000"/>
                  </a:lnSpc>
                  <a:buNone/>
                </a:pPr>
                <a:r>
                  <a:rPr lang="en-US" altLang="en-US" sz="3200" b="1" dirty="0">
                    <a:solidFill>
                      <a:srgbClr val="FF0000"/>
                    </a:solidFill>
                  </a:rPr>
                  <a:t>Cumulative Hazard Ratios </a:t>
                </a:r>
              </a:p>
              <a:p>
                <a:pPr lvl="1" eaLnBrk="1" hangingPunct="1">
                  <a:lnSpc>
                    <a:spcPct val="80000"/>
                  </a:lnSpc>
                </a:pPr>
                <a:endParaRPr lang="en-US" altLang="en-US" sz="1000" dirty="0"/>
              </a:p>
              <a:p>
                <a:pPr lvl="1" eaLnBrk="1" hangingPunct="1"/>
                <a:r>
                  <a:rPr lang="en-US" altLang="en-US" sz="2400" dirty="0"/>
                  <a:t>The Cumulative Hazard Ratio (CHR) between the two groups is simply defined as the ratio of the cumulative hazard functions for the two groups, i.e., </a:t>
                </a:r>
              </a:p>
              <a:p>
                <a:pPr lvl="1" eaLnBrk="1" hangingPunct="1"/>
                <a:endParaRPr lang="en-US" altLang="en-US" sz="800" dirty="0"/>
              </a:p>
              <a:p>
                <a:pPr lvl="1" eaLnBrk="1" hangingPunct="1"/>
                <a:endParaRPr lang="en-US" altLang="en-US" dirty="0"/>
              </a:p>
              <a:p>
                <a:pPr lvl="1" eaLnBrk="1" hangingPunct="1"/>
                <a:endParaRPr lang="en-US" altLang="en-US" sz="2400" dirty="0"/>
              </a:p>
              <a:p>
                <a:pPr lvl="1" eaLnBrk="1" hangingPunct="1"/>
                <a:endParaRPr lang="en-US" altLang="en-US" sz="2400" dirty="0"/>
              </a:p>
              <a:p>
                <a:pPr lvl="1" eaLnBrk="1" hangingPunct="1"/>
                <a:r>
                  <a:rPr lang="en-US" altLang="en-US" sz="2400" dirty="0"/>
                  <a:t>The CHR estimates the cumulative risk of death from time 0 up through time </a:t>
                </a:r>
                <a14:m>
                  <m:oMath xmlns:m="http://schemas.openxmlformats.org/officeDocument/2006/math">
                    <m:r>
                      <a:rPr lang="en-US" altLang="en-US" i="1" dirty="0" smtClean="0">
                        <a:latin typeface="Cambria Math" panose="02040503050406030204" pitchFamily="18" charset="0"/>
                      </a:rPr>
                      <m:t>𝑡</m:t>
                    </m:r>
                    <m:r>
                      <a:rPr lang="en-US" altLang="en-US" i="1" dirty="0" smtClean="0">
                        <a:latin typeface="Cambria Math" panose="02040503050406030204" pitchFamily="18" charset="0"/>
                      </a:rPr>
                      <m:t> </m:t>
                    </m:r>
                  </m:oMath>
                </a14:m>
                <a:r>
                  <a:rPr lang="en-US" altLang="en-US" sz="2400" dirty="0"/>
                  <a:t>for Group 1 relative to Group 2</a:t>
                </a:r>
              </a:p>
              <a:p>
                <a:pPr lvl="1" eaLnBrk="1" hangingPunct="1"/>
                <a:r>
                  <a:rPr lang="en-US" altLang="en-US" sz="2400" dirty="0"/>
                  <a:t>The CHR has a direct 1:1 correspondence with the survival curves for the two groups being compared</a:t>
                </a:r>
              </a:p>
              <a:p>
                <a:pPr lvl="1" eaLnBrk="1" hangingPunct="1"/>
                <a:r>
                  <a:rPr lang="en-US" altLang="en-US" sz="2400" dirty="0"/>
                  <a:t>Under a proportional hazards model, the CHR = HR</a:t>
                </a:r>
              </a:p>
              <a:p>
                <a:pPr lvl="1" eaLnBrk="1" hangingPunct="1"/>
                <a:r>
                  <a:rPr lang="en-US" altLang="en-US" sz="2400" dirty="0"/>
                  <a:t>Wei G. and </a:t>
                </a:r>
                <a:r>
                  <a:rPr lang="en-US" altLang="en-US" sz="2400" dirty="0" err="1"/>
                  <a:t>Schaubel</a:t>
                </a:r>
                <a:r>
                  <a:rPr lang="en-US" altLang="en-US" sz="2400" dirty="0"/>
                  <a:t> DE. </a:t>
                </a:r>
                <a:r>
                  <a:rPr lang="en-US" altLang="en-US" sz="2400" i="1" dirty="0"/>
                  <a:t>Biometrics</a:t>
                </a:r>
                <a:r>
                  <a:rPr lang="en-US" altLang="en-US" sz="2400" dirty="0"/>
                  <a:t> 64:724-732, 2008</a:t>
                </a:r>
              </a:p>
              <a:p>
                <a:pPr lvl="1" eaLnBrk="1" hangingPunct="1"/>
                <a:endParaRPr lang="en-US" altLang="en-US" dirty="0"/>
              </a:p>
            </p:txBody>
          </p:sp>
        </mc:Choice>
        <mc:Fallback xmlns="">
          <p:sp>
            <p:nvSpPr>
              <p:cNvPr id="141315" name="Rectangle 3"/>
              <p:cNvSpPr>
                <a:spLocks noGrp="1" noRot="1" noChangeAspect="1" noMove="1" noResize="1" noEditPoints="1" noAdjustHandles="1" noChangeArrowheads="1" noChangeShapeType="1" noTextEdit="1"/>
              </p:cNvSpPr>
              <p:nvPr>
                <p:ph type="body" idx="1"/>
              </p:nvPr>
            </p:nvSpPr>
            <p:spPr>
              <a:xfrm>
                <a:off x="119380" y="685800"/>
                <a:ext cx="8780780" cy="5806440"/>
              </a:xfrm>
              <a:blipFill rotWithShape="0">
                <a:blip r:embed="rId3"/>
                <a:stretch>
                  <a:fillRect t="-3046" r="-1528" b="-3676"/>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3345949021"/>
              </p:ext>
            </p:extLst>
          </p:nvPr>
        </p:nvGraphicFramePr>
        <p:xfrm>
          <a:off x="1912866" y="2805113"/>
          <a:ext cx="4294188" cy="1019175"/>
        </p:xfrm>
        <a:graphic>
          <a:graphicData uri="http://schemas.openxmlformats.org/presentationml/2006/ole">
            <mc:AlternateContent xmlns:mc="http://schemas.openxmlformats.org/markup-compatibility/2006">
              <mc:Choice xmlns:v="urn:schemas-microsoft-com:vml" Requires="v">
                <p:oleObj spid="_x0000_s346217" name="Equation" r:id="rId4" imgW="1815840" imgH="431640" progId="Equation.DSMT4">
                  <p:embed/>
                </p:oleObj>
              </mc:Choice>
              <mc:Fallback>
                <p:oleObj name="Equation" r:id="rId4" imgW="1815840" imgH="431640" progId="Equation.DSMT4">
                  <p:embed/>
                  <p:pic>
                    <p:nvPicPr>
                      <p:cNvPr id="0" name=""/>
                      <p:cNvPicPr/>
                      <p:nvPr/>
                    </p:nvPicPr>
                    <p:blipFill>
                      <a:blip r:embed="rId5"/>
                      <a:stretch>
                        <a:fillRect/>
                      </a:stretch>
                    </p:blipFill>
                    <p:spPr>
                      <a:xfrm>
                        <a:off x="1912866" y="2805113"/>
                        <a:ext cx="4294188" cy="1019175"/>
                      </a:xfrm>
                      <a:prstGeom prst="rect">
                        <a:avLst/>
                      </a:prstGeom>
                    </p:spPr>
                  </p:pic>
                </p:oleObj>
              </mc:Fallback>
            </mc:AlternateContent>
          </a:graphicData>
        </a:graphic>
      </p:graphicFrame>
    </p:spTree>
    <p:extLst>
      <p:ext uri="{BB962C8B-B14F-4D97-AF65-F5344CB8AC3E}">
        <p14:creationId xmlns:p14="http://schemas.microsoft.com/office/powerpoint/2010/main" val="26871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93688" y="641350"/>
            <a:ext cx="8562975" cy="476250"/>
          </a:xfr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b"/>
          <a:lstStyle/>
          <a:p>
            <a:pPr eaLnBrk="1" hangingPunct="1"/>
            <a:r>
              <a:rPr lang="en-US" altLang="en-US" b="1"/>
              <a:t>Outline</a:t>
            </a:r>
          </a:p>
        </p:txBody>
      </p:sp>
      <p:sp>
        <p:nvSpPr>
          <p:cNvPr id="9219" name="Rectangle 3"/>
          <p:cNvSpPr>
            <a:spLocks noGrp="1" noChangeArrowheads="1"/>
          </p:cNvSpPr>
          <p:nvPr>
            <p:ph type="body" idx="1"/>
          </p:nvPr>
        </p:nvSpPr>
        <p:spPr>
          <a:xfrm>
            <a:off x="89146" y="1117600"/>
            <a:ext cx="8948174" cy="5440363"/>
          </a:xfrm>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ctr"/>
          <a:lstStyle/>
          <a:p>
            <a:pPr marL="457200" lvl="1" indent="0" eaLnBrk="1" hangingPunct="1">
              <a:buClr>
                <a:schemeClr val="tx1"/>
              </a:buClr>
              <a:buSzPct val="100000"/>
              <a:buNone/>
              <a:defRPr/>
            </a:pPr>
            <a:r>
              <a:rPr lang="en-US" altLang="en-US" sz="3200" b="1" dirty="0"/>
              <a:t>Introduction and Goals</a:t>
            </a:r>
          </a:p>
          <a:p>
            <a:pPr lvl="2" eaLnBrk="1" hangingPunct="1">
              <a:defRPr/>
            </a:pPr>
            <a:r>
              <a:rPr lang="en-US" altLang="en-US" dirty="0"/>
              <a:t>Prognostic versus Prevailing Evidence</a:t>
            </a:r>
          </a:p>
          <a:p>
            <a:pPr lvl="2" eaLnBrk="1" hangingPunct="1">
              <a:lnSpc>
                <a:spcPct val="80000"/>
              </a:lnSpc>
              <a:defRPr/>
            </a:pPr>
            <a:r>
              <a:rPr lang="en-US" altLang="en-US" dirty="0"/>
              <a:t>Appropriate Statistical Methods </a:t>
            </a:r>
          </a:p>
          <a:p>
            <a:pPr marL="457200" lvl="1" indent="0" eaLnBrk="1" hangingPunct="1">
              <a:lnSpc>
                <a:spcPct val="150000"/>
              </a:lnSpc>
              <a:buClr>
                <a:schemeClr val="tx1"/>
              </a:buClr>
              <a:buSzPct val="100000"/>
              <a:buNone/>
              <a:defRPr/>
            </a:pPr>
            <a:r>
              <a:rPr lang="en-US" altLang="en-US" sz="3200" b="1" dirty="0"/>
              <a:t>Key Concepts and Their Meaning</a:t>
            </a:r>
          </a:p>
          <a:p>
            <a:pPr lvl="2" eaLnBrk="1" hangingPunct="1">
              <a:lnSpc>
                <a:spcPct val="80000"/>
              </a:lnSpc>
              <a:defRPr/>
            </a:pPr>
            <a:r>
              <a:rPr lang="en-US" altLang="en-US" dirty="0"/>
              <a:t>Covariates</a:t>
            </a:r>
          </a:p>
          <a:p>
            <a:pPr lvl="2" eaLnBrk="1" hangingPunct="1">
              <a:lnSpc>
                <a:spcPct val="80000"/>
              </a:lnSpc>
              <a:defRPr/>
            </a:pPr>
            <a:r>
              <a:rPr lang="en-US" altLang="en-US" dirty="0"/>
              <a:t>Review of Survival Function and Hazard Function</a:t>
            </a:r>
          </a:p>
          <a:p>
            <a:pPr lvl="2" eaLnBrk="1" hangingPunct="1">
              <a:lnSpc>
                <a:spcPct val="80000"/>
              </a:lnSpc>
              <a:defRPr/>
            </a:pPr>
            <a:r>
              <a:rPr lang="en-US" altLang="en-US" dirty="0"/>
              <a:t>The Cumulative Hazard Function</a:t>
            </a:r>
          </a:p>
          <a:p>
            <a:pPr lvl="2" eaLnBrk="1" hangingPunct="1">
              <a:lnSpc>
                <a:spcPct val="80000"/>
              </a:lnSpc>
              <a:defRPr/>
            </a:pPr>
            <a:r>
              <a:rPr lang="en-US" altLang="en-US" dirty="0"/>
              <a:t>Hazard Ratios and Cumulative Hazard Ratios</a:t>
            </a:r>
          </a:p>
          <a:p>
            <a:pPr lvl="2" eaLnBrk="1" hangingPunct="1">
              <a:lnSpc>
                <a:spcPct val="80000"/>
              </a:lnSpc>
              <a:defRPr/>
            </a:pPr>
            <a:r>
              <a:rPr lang="en-US" altLang="en-US" dirty="0"/>
              <a:t>Cox Models for Survival Analysis </a:t>
            </a:r>
          </a:p>
          <a:p>
            <a:pPr marL="457200" lvl="1" indent="0" eaLnBrk="1" hangingPunct="1">
              <a:lnSpc>
                <a:spcPct val="150000"/>
              </a:lnSpc>
              <a:buClrTx/>
              <a:buSzPct val="100000"/>
              <a:buNone/>
              <a:defRPr/>
            </a:pPr>
            <a:r>
              <a:rPr lang="en-US" altLang="en-US" sz="3200" b="1" dirty="0"/>
              <a:t>Examples</a:t>
            </a:r>
          </a:p>
          <a:p>
            <a:pPr lvl="2" eaLnBrk="1" hangingPunct="1">
              <a:lnSpc>
                <a:spcPct val="80000"/>
              </a:lnSpc>
              <a:defRPr/>
            </a:pPr>
            <a:r>
              <a:rPr lang="en-US" altLang="en-US" dirty="0"/>
              <a:t>USRDS and KPSC registry data comparing survival of ESRD patients on Peritoneal Dialysis vs. Hemodialysis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533399"/>
            <a:ext cx="9022080" cy="1070317"/>
          </a:xfrm>
        </p:spPr>
        <p:txBody>
          <a:bodyPr/>
          <a:lstStyle/>
          <a:p>
            <a:pPr algn="ctr"/>
            <a:r>
              <a:rPr lang="en-US" sz="3000" b="1" dirty="0">
                <a:solidFill>
                  <a:srgbClr val="FF0000"/>
                </a:solidFill>
              </a:rPr>
              <a:t>Adjusted Time-Dependent Hazard Ratios versus </a:t>
            </a:r>
            <a:br>
              <a:rPr lang="en-US" sz="3000" b="1" dirty="0">
                <a:solidFill>
                  <a:srgbClr val="FF0000"/>
                </a:solidFill>
              </a:rPr>
            </a:br>
            <a:r>
              <a:rPr lang="en-US" sz="3000" b="1" dirty="0">
                <a:solidFill>
                  <a:srgbClr val="FF0000"/>
                </a:solidFill>
              </a:rPr>
              <a:t>Adjusted Cumulative Hazard Ratios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6125" y="1603717"/>
                <a:ext cx="8956435" cy="4995203"/>
              </a:xfrm>
            </p:spPr>
            <p:txBody>
              <a:bodyPr/>
              <a:lstStyle/>
              <a:p>
                <a:pPr marL="0" indent="0">
                  <a:buNone/>
                </a:pPr>
                <a:r>
                  <a:rPr lang="en-US" sz="2400" b="1" dirty="0"/>
                  <a:t>The hazard ratio</a:t>
                </a:r>
                <a:r>
                  <a:rPr lang="en-US" sz="2400" dirty="0"/>
                  <a:t>:  </a:t>
                </a:r>
                <a14:m>
                  <m:oMath xmlns:m="http://schemas.openxmlformats.org/officeDocument/2006/math">
                    <m:r>
                      <a:rPr lang="en-US" i="1" dirty="0" smtClean="0">
                        <a:solidFill>
                          <a:srgbClr val="1807F7"/>
                        </a:solidFill>
                        <a:latin typeface="Cambria Math" panose="02040503050406030204" pitchFamily="18" charset="0"/>
                      </a:rPr>
                      <m:t>𝐻𝑅</m:t>
                    </m:r>
                    <m:r>
                      <a:rPr lang="en-US" i="1" dirty="0" smtClean="0">
                        <a:solidFill>
                          <a:srgbClr val="1807F7"/>
                        </a:solidFill>
                        <a:latin typeface="Cambria Math" panose="02040503050406030204" pitchFamily="18" charset="0"/>
                      </a:rPr>
                      <m:t>(</m:t>
                    </m:r>
                    <m:r>
                      <a:rPr lang="en-US" i="1" dirty="0" smtClean="0">
                        <a:solidFill>
                          <a:srgbClr val="1807F7"/>
                        </a:solidFill>
                        <a:latin typeface="Cambria Math" panose="02040503050406030204" pitchFamily="18" charset="0"/>
                      </a:rPr>
                      <m:t>𝑡</m:t>
                    </m:r>
                    <m:r>
                      <a:rPr lang="en-US" b="0" i="1" dirty="0" smtClean="0">
                        <a:solidFill>
                          <a:srgbClr val="1807F7"/>
                        </a:solidFill>
                        <a:latin typeface="Cambria Math" panose="02040503050406030204" pitchFamily="18" charset="0"/>
                      </a:rPr>
                      <m:t>|</m:t>
                    </m:r>
                    <m:r>
                      <a:rPr lang="en-US" b="0" i="1" dirty="0" smtClean="0">
                        <a:solidFill>
                          <a:srgbClr val="1807F7"/>
                        </a:solidFill>
                        <a:latin typeface="Cambria Math" panose="02040503050406030204" pitchFamily="18" charset="0"/>
                      </a:rPr>
                      <m:t>𝑍</m:t>
                    </m:r>
                    <m:r>
                      <a:rPr lang="en-US" i="1" dirty="0">
                        <a:solidFill>
                          <a:srgbClr val="1807F7"/>
                        </a:solidFill>
                        <a:latin typeface="Cambria Math" panose="02040503050406030204" pitchFamily="18" charset="0"/>
                      </a:rPr>
                      <m:t>)=</m:t>
                    </m:r>
                    <m:r>
                      <a:rPr lang="en-US" i="1" dirty="0" err="1">
                        <a:solidFill>
                          <a:srgbClr val="1807F7"/>
                        </a:solidFill>
                        <a:latin typeface="Cambria Math" panose="02040503050406030204" pitchFamily="18" charset="0"/>
                      </a:rPr>
                      <m:t>h</m:t>
                    </m:r>
                    <m:r>
                      <a:rPr lang="en-US" b="0" i="1" baseline="-25000" dirty="0" smtClean="0">
                        <a:solidFill>
                          <a:srgbClr val="1807F7"/>
                        </a:solidFill>
                        <a:latin typeface="Cambria Math" panose="02040503050406030204" pitchFamily="18" charset="0"/>
                      </a:rPr>
                      <m:t>1</m:t>
                    </m:r>
                    <m:r>
                      <a:rPr lang="en-US" i="1" dirty="0">
                        <a:solidFill>
                          <a:srgbClr val="1807F7"/>
                        </a:solidFill>
                        <a:latin typeface="Cambria Math" panose="02040503050406030204" pitchFamily="18" charset="0"/>
                      </a:rPr>
                      <m:t>(</m:t>
                    </m:r>
                    <m:r>
                      <a:rPr lang="en-US" i="1" dirty="0">
                        <a:solidFill>
                          <a:srgbClr val="1807F7"/>
                        </a:solidFill>
                        <a:latin typeface="Cambria Math" panose="02040503050406030204" pitchFamily="18" charset="0"/>
                      </a:rPr>
                      <m:t>𝑡</m:t>
                    </m:r>
                    <m:r>
                      <a:rPr lang="en-US" b="0" i="1" dirty="0" smtClean="0">
                        <a:solidFill>
                          <a:srgbClr val="1807F7"/>
                        </a:solidFill>
                        <a:latin typeface="Cambria Math" panose="02040503050406030204" pitchFamily="18" charset="0"/>
                      </a:rPr>
                      <m:t>|</m:t>
                    </m:r>
                    <m:r>
                      <a:rPr lang="en-US" b="0" i="1" dirty="0" smtClean="0">
                        <a:solidFill>
                          <a:srgbClr val="1807F7"/>
                        </a:solidFill>
                        <a:latin typeface="Cambria Math" panose="02040503050406030204" pitchFamily="18" charset="0"/>
                      </a:rPr>
                      <m:t>𝑍</m:t>
                    </m:r>
                    <m:r>
                      <a:rPr lang="en-US" i="1" dirty="0">
                        <a:solidFill>
                          <a:srgbClr val="1807F7"/>
                        </a:solidFill>
                        <a:latin typeface="Cambria Math" panose="02040503050406030204" pitchFamily="18" charset="0"/>
                      </a:rPr>
                      <m:t>)/</m:t>
                    </m:r>
                    <m:r>
                      <a:rPr lang="en-US" i="1" dirty="0" err="1">
                        <a:solidFill>
                          <a:srgbClr val="1807F7"/>
                        </a:solidFill>
                        <a:latin typeface="Cambria Math" panose="02040503050406030204" pitchFamily="18" charset="0"/>
                      </a:rPr>
                      <m:t>h</m:t>
                    </m:r>
                    <m:r>
                      <a:rPr lang="en-US" b="0" i="1" baseline="-25000" dirty="0" smtClean="0">
                        <a:solidFill>
                          <a:srgbClr val="1807F7"/>
                        </a:solidFill>
                        <a:latin typeface="Cambria Math" panose="02040503050406030204" pitchFamily="18" charset="0"/>
                      </a:rPr>
                      <m:t>2</m:t>
                    </m:r>
                    <m:r>
                      <a:rPr lang="en-US" i="1" dirty="0">
                        <a:solidFill>
                          <a:srgbClr val="1807F7"/>
                        </a:solidFill>
                        <a:latin typeface="Cambria Math" panose="02040503050406030204" pitchFamily="18" charset="0"/>
                      </a:rPr>
                      <m:t>(</m:t>
                    </m:r>
                    <m:r>
                      <a:rPr lang="en-US" i="1" dirty="0">
                        <a:solidFill>
                          <a:srgbClr val="1807F7"/>
                        </a:solidFill>
                        <a:latin typeface="Cambria Math" panose="02040503050406030204" pitchFamily="18" charset="0"/>
                      </a:rPr>
                      <m:t>𝑡</m:t>
                    </m:r>
                    <m:r>
                      <a:rPr lang="en-US" b="0" i="1" dirty="0" smtClean="0">
                        <a:solidFill>
                          <a:srgbClr val="1807F7"/>
                        </a:solidFill>
                        <a:latin typeface="Cambria Math" panose="02040503050406030204" pitchFamily="18" charset="0"/>
                      </a:rPr>
                      <m:t>|</m:t>
                    </m:r>
                    <m:r>
                      <a:rPr lang="en-US" b="0" i="1" dirty="0" smtClean="0">
                        <a:solidFill>
                          <a:srgbClr val="1807F7"/>
                        </a:solidFill>
                        <a:latin typeface="Cambria Math" panose="02040503050406030204" pitchFamily="18" charset="0"/>
                      </a:rPr>
                      <m:t>𝑍</m:t>
                    </m:r>
                    <m:r>
                      <a:rPr lang="en-US" i="1" dirty="0">
                        <a:solidFill>
                          <a:srgbClr val="1807F7"/>
                        </a:solidFill>
                        <a:latin typeface="Cambria Math" panose="02040503050406030204" pitchFamily="18" charset="0"/>
                      </a:rPr>
                      <m:t>)</m:t>
                    </m:r>
                  </m:oMath>
                </a14:m>
                <a:r>
                  <a:rPr lang="en-US" dirty="0">
                    <a:solidFill>
                      <a:srgbClr val="1807F7"/>
                    </a:solidFill>
                  </a:rPr>
                  <a:t> </a:t>
                </a:r>
              </a:p>
              <a:p>
                <a:r>
                  <a:rPr lang="en-US" sz="2400" dirty="0"/>
                  <a:t>It is a </a:t>
                </a:r>
                <a:r>
                  <a:rPr lang="en-US" sz="2400" b="1" i="1" dirty="0">
                    <a:solidFill>
                      <a:srgbClr val="FF0000"/>
                    </a:solidFill>
                  </a:rPr>
                  <a:t>conditional time-dependent</a:t>
                </a:r>
                <a:r>
                  <a:rPr lang="en-US" sz="2400" dirty="0"/>
                  <a:t> estimate of the </a:t>
                </a:r>
                <a:r>
                  <a:rPr lang="en-US" sz="2400" dirty="0">
                    <a:solidFill>
                      <a:srgbClr val="FF0000"/>
                    </a:solidFill>
                  </a:rPr>
                  <a:t>“current” </a:t>
                </a:r>
                <a:r>
                  <a:rPr lang="en-US" sz="2400" dirty="0"/>
                  <a:t>relative risk of death at time within a small interval of time,     [t, t+</a:t>
                </a:r>
                <a:r>
                  <a:rPr lang="el-GR" sz="2400" dirty="0"/>
                  <a:t>Δ</a:t>
                </a:r>
                <a:r>
                  <a:rPr lang="en-US" sz="2400" dirty="0"/>
                  <a:t>t) . It is </a:t>
                </a:r>
                <a:r>
                  <a:rPr lang="en-US" sz="2400" i="1" dirty="0">
                    <a:solidFill>
                      <a:srgbClr val="FF0000"/>
                    </a:solidFill>
                  </a:rPr>
                  <a:t>conditional </a:t>
                </a:r>
                <a:r>
                  <a:rPr lang="en-US" sz="2400" i="1" dirty="0"/>
                  <a:t>on</a:t>
                </a:r>
                <a:r>
                  <a:rPr lang="en-US" sz="2400" dirty="0"/>
                  <a:t> those patients with a given set of baseline characteristics, </a:t>
                </a:r>
                <a:r>
                  <a:rPr lang="en-US" sz="2400" dirty="0">
                    <a:solidFill>
                      <a:srgbClr val="1807F7"/>
                    </a:solidFill>
                  </a:rPr>
                  <a:t>Z</a:t>
                </a:r>
                <a:r>
                  <a:rPr lang="en-US" sz="2400" dirty="0"/>
                  <a:t>, who are alive at time t (i.e. at the start of the interval). </a:t>
                </a:r>
              </a:p>
              <a:p>
                <a:endParaRPr lang="en-US" sz="2400" dirty="0"/>
              </a:p>
              <a:p>
                <a:pPr marL="0" indent="0">
                  <a:buNone/>
                </a:pPr>
                <a:r>
                  <a:rPr lang="en-US" sz="2400" b="1" dirty="0"/>
                  <a:t>The cumulative hazard ratio</a:t>
                </a:r>
                <a:r>
                  <a:rPr lang="en-US" sz="2400" dirty="0"/>
                  <a:t>: </a:t>
                </a:r>
                <a14:m>
                  <m:oMath xmlns:m="http://schemas.openxmlformats.org/officeDocument/2006/math">
                    <m:r>
                      <a:rPr lang="en-US" i="1" dirty="0" smtClean="0">
                        <a:solidFill>
                          <a:srgbClr val="1807F7"/>
                        </a:solidFill>
                        <a:latin typeface="Cambria Math" panose="02040503050406030204" pitchFamily="18" charset="0"/>
                      </a:rPr>
                      <m:t>𝐶𝐻𝑅</m:t>
                    </m:r>
                    <m:r>
                      <a:rPr lang="en-US" i="1" dirty="0" smtClean="0">
                        <a:solidFill>
                          <a:srgbClr val="1807F7"/>
                        </a:solidFill>
                        <a:latin typeface="Cambria Math" panose="02040503050406030204" pitchFamily="18" charset="0"/>
                      </a:rPr>
                      <m:t>(</m:t>
                    </m:r>
                    <m:r>
                      <a:rPr lang="en-US" i="1" dirty="0" smtClean="0">
                        <a:solidFill>
                          <a:srgbClr val="1807F7"/>
                        </a:solidFill>
                        <a:latin typeface="Cambria Math" panose="02040503050406030204" pitchFamily="18" charset="0"/>
                      </a:rPr>
                      <m:t>𝑡</m:t>
                    </m:r>
                    <m:r>
                      <a:rPr lang="en-US" b="0" i="1" dirty="0" smtClean="0">
                        <a:solidFill>
                          <a:srgbClr val="1807F7"/>
                        </a:solidFill>
                        <a:latin typeface="Cambria Math" panose="02040503050406030204" pitchFamily="18" charset="0"/>
                      </a:rPr>
                      <m:t>|</m:t>
                    </m:r>
                    <m:r>
                      <a:rPr lang="en-US" b="0" i="1" dirty="0" smtClean="0">
                        <a:solidFill>
                          <a:srgbClr val="1807F7"/>
                        </a:solidFill>
                        <a:latin typeface="Cambria Math" panose="02040503050406030204" pitchFamily="18" charset="0"/>
                      </a:rPr>
                      <m:t>𝑍</m:t>
                    </m:r>
                    <m:r>
                      <a:rPr lang="en-US" i="1" dirty="0">
                        <a:solidFill>
                          <a:srgbClr val="1807F7"/>
                        </a:solidFill>
                        <a:latin typeface="Cambria Math" panose="02040503050406030204" pitchFamily="18" charset="0"/>
                      </a:rPr>
                      <m:t>)=</m:t>
                    </m:r>
                    <m:r>
                      <a:rPr lang="en-US" i="1" dirty="0">
                        <a:solidFill>
                          <a:srgbClr val="1807F7"/>
                        </a:solidFill>
                        <a:latin typeface="Cambria Math" panose="02040503050406030204" pitchFamily="18" charset="0"/>
                      </a:rPr>
                      <m:t>𝐻</m:t>
                    </m:r>
                    <m:r>
                      <a:rPr lang="en-US" b="0" i="1" baseline="-25000" dirty="0" smtClean="0">
                        <a:solidFill>
                          <a:srgbClr val="1807F7"/>
                        </a:solidFill>
                        <a:latin typeface="Cambria Math" panose="02040503050406030204" pitchFamily="18" charset="0"/>
                      </a:rPr>
                      <m:t>1</m:t>
                    </m:r>
                    <m:r>
                      <a:rPr lang="en-US" i="1" dirty="0">
                        <a:solidFill>
                          <a:srgbClr val="1807F7"/>
                        </a:solidFill>
                        <a:latin typeface="Cambria Math" panose="02040503050406030204" pitchFamily="18" charset="0"/>
                      </a:rPr>
                      <m:t>(</m:t>
                    </m:r>
                    <m:r>
                      <a:rPr lang="en-US" i="1" dirty="0">
                        <a:solidFill>
                          <a:srgbClr val="1807F7"/>
                        </a:solidFill>
                        <a:latin typeface="Cambria Math" panose="02040503050406030204" pitchFamily="18" charset="0"/>
                      </a:rPr>
                      <m:t>𝑡</m:t>
                    </m:r>
                    <m:r>
                      <a:rPr lang="en-US" b="0" i="1" dirty="0" smtClean="0">
                        <a:solidFill>
                          <a:srgbClr val="1807F7"/>
                        </a:solidFill>
                        <a:latin typeface="Cambria Math" panose="02040503050406030204" pitchFamily="18" charset="0"/>
                      </a:rPr>
                      <m:t>|</m:t>
                    </m:r>
                    <m:r>
                      <a:rPr lang="en-US" b="0" i="1" dirty="0" smtClean="0">
                        <a:solidFill>
                          <a:srgbClr val="1807F7"/>
                        </a:solidFill>
                        <a:latin typeface="Cambria Math" panose="02040503050406030204" pitchFamily="18" charset="0"/>
                      </a:rPr>
                      <m:t>𝑍</m:t>
                    </m:r>
                    <m:r>
                      <a:rPr lang="en-US" i="1" dirty="0">
                        <a:solidFill>
                          <a:srgbClr val="1807F7"/>
                        </a:solidFill>
                        <a:latin typeface="Cambria Math" panose="02040503050406030204" pitchFamily="18" charset="0"/>
                      </a:rPr>
                      <m:t>)/</m:t>
                    </m:r>
                    <m:r>
                      <a:rPr lang="en-US" i="1" dirty="0">
                        <a:solidFill>
                          <a:srgbClr val="1807F7"/>
                        </a:solidFill>
                        <a:latin typeface="Cambria Math" panose="02040503050406030204" pitchFamily="18" charset="0"/>
                      </a:rPr>
                      <m:t>𝐻</m:t>
                    </m:r>
                    <m:r>
                      <a:rPr lang="en-US" b="0" i="1" baseline="-25000" dirty="0" smtClean="0">
                        <a:solidFill>
                          <a:srgbClr val="1807F7"/>
                        </a:solidFill>
                        <a:latin typeface="Cambria Math" panose="02040503050406030204" pitchFamily="18" charset="0"/>
                      </a:rPr>
                      <m:t>2</m:t>
                    </m:r>
                    <m:r>
                      <a:rPr lang="en-US" i="1" dirty="0">
                        <a:solidFill>
                          <a:srgbClr val="1807F7"/>
                        </a:solidFill>
                        <a:latin typeface="Cambria Math" panose="02040503050406030204" pitchFamily="18" charset="0"/>
                      </a:rPr>
                      <m:t>(</m:t>
                    </m:r>
                    <m:r>
                      <a:rPr lang="en-US" i="1" dirty="0">
                        <a:solidFill>
                          <a:srgbClr val="1807F7"/>
                        </a:solidFill>
                        <a:latin typeface="Cambria Math" panose="02040503050406030204" pitchFamily="18" charset="0"/>
                      </a:rPr>
                      <m:t>𝑡</m:t>
                    </m:r>
                    <m:r>
                      <a:rPr lang="en-US" b="0" i="1" dirty="0" smtClean="0">
                        <a:solidFill>
                          <a:srgbClr val="1807F7"/>
                        </a:solidFill>
                        <a:latin typeface="Cambria Math" panose="02040503050406030204" pitchFamily="18" charset="0"/>
                      </a:rPr>
                      <m:t>|</m:t>
                    </m:r>
                    <m:r>
                      <a:rPr lang="en-US" b="0" i="1" dirty="0" smtClean="0">
                        <a:solidFill>
                          <a:srgbClr val="1807F7"/>
                        </a:solidFill>
                        <a:latin typeface="Cambria Math" panose="02040503050406030204" pitchFamily="18" charset="0"/>
                      </a:rPr>
                      <m:t>𝑍</m:t>
                    </m:r>
                    <m:r>
                      <a:rPr lang="en-US" i="1" dirty="0">
                        <a:solidFill>
                          <a:srgbClr val="1807F7"/>
                        </a:solidFill>
                        <a:latin typeface="Cambria Math" panose="02040503050406030204" pitchFamily="18" charset="0"/>
                      </a:rPr>
                      <m:t>) </m:t>
                    </m:r>
                  </m:oMath>
                </a14:m>
                <a:endParaRPr lang="en-US" dirty="0"/>
              </a:p>
              <a:p>
                <a:r>
                  <a:rPr lang="en-US" sz="2400" dirty="0"/>
                  <a:t>It is an </a:t>
                </a:r>
                <a:r>
                  <a:rPr lang="en-US" sz="2400" b="1" i="1" dirty="0">
                    <a:solidFill>
                      <a:srgbClr val="FF0000"/>
                    </a:solidFill>
                  </a:rPr>
                  <a:t>unconditional time-dependent</a:t>
                </a:r>
                <a:r>
                  <a:rPr lang="en-US" sz="2400" dirty="0"/>
                  <a:t> estimate of the cumulative relative risk of death up through time t. It is based on the cumulative experience of all patients with a given set of baseline characteristics, </a:t>
                </a:r>
                <a:r>
                  <a:rPr lang="en-US" sz="2400" dirty="0">
                    <a:solidFill>
                      <a:srgbClr val="1807F7"/>
                    </a:solidFill>
                  </a:rPr>
                  <a:t>Z</a:t>
                </a:r>
                <a:r>
                  <a:rPr lang="en-US" sz="2400" dirty="0"/>
                  <a:t>, from time 0 up through time 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6125" y="1603717"/>
                <a:ext cx="8956435" cy="4995203"/>
              </a:xfrm>
              <a:blipFill rotWithShape="0">
                <a:blip r:embed="rId2"/>
                <a:stretch>
                  <a:fillRect l="-1089" r="-1361" b="-1098"/>
                </a:stretch>
              </a:blipFill>
            </p:spPr>
            <p:txBody>
              <a:bodyPr/>
              <a:lstStyle/>
              <a:p>
                <a:r>
                  <a:rPr lang="en-US">
                    <a:noFill/>
                  </a:rPr>
                  <a:t> </a:t>
                </a:r>
              </a:p>
            </p:txBody>
          </p:sp>
        </mc:Fallback>
      </mc:AlternateContent>
    </p:spTree>
    <p:extLst>
      <p:ext uri="{BB962C8B-B14F-4D97-AF65-F5344CB8AC3E}">
        <p14:creationId xmlns:p14="http://schemas.microsoft.com/office/powerpoint/2010/main" val="42221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533400"/>
            <a:ext cx="9022080" cy="899160"/>
          </a:xfrm>
        </p:spPr>
        <p:txBody>
          <a:bodyPr/>
          <a:lstStyle/>
          <a:p>
            <a:pPr algn="ctr"/>
            <a:r>
              <a:rPr lang="en-US" sz="2800" b="1" dirty="0">
                <a:solidFill>
                  <a:srgbClr val="FF0000"/>
                </a:solidFill>
              </a:rPr>
              <a:t>Example: USRDS 2002-2004 </a:t>
            </a:r>
            <a:br>
              <a:rPr lang="en-US" sz="2800" b="1" dirty="0">
                <a:solidFill>
                  <a:srgbClr val="FF0000"/>
                </a:solidFill>
              </a:rPr>
            </a:br>
            <a:r>
              <a:rPr lang="en-US" sz="2800" b="1" dirty="0">
                <a:solidFill>
                  <a:srgbClr val="FF0000"/>
                </a:solidFill>
              </a:rPr>
              <a:t>Hazard Ratios versus Cumulative Hazard Ratios  </a:t>
            </a:r>
          </a:p>
        </p:txBody>
      </p:sp>
      <p:graphicFrame>
        <p:nvGraphicFramePr>
          <p:cNvPr id="4" name="Content Placeholder 3"/>
          <p:cNvGraphicFramePr>
            <a:graphicFrameLocks noGrp="1"/>
          </p:cNvGraphicFramePr>
          <p:nvPr>
            <p:ph idx="1"/>
          </p:nvPr>
        </p:nvGraphicFramePr>
        <p:xfrm>
          <a:off x="137160" y="1478281"/>
          <a:ext cx="8854440" cy="3508945"/>
        </p:xfrm>
        <a:graphic>
          <a:graphicData uri="http://schemas.openxmlformats.org/drawingml/2006/table">
            <a:tbl>
              <a:tblPr firstRow="1" bandRow="1">
                <a:tableStyleId>{22838BEF-8BB2-4498-84A7-C5851F593DF1}</a:tableStyleId>
              </a:tblPr>
              <a:tblGrid>
                <a:gridCol w="108204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78280">
                  <a:extLst>
                    <a:ext uri="{9D8B030D-6E8A-4147-A177-3AD203B41FA5}">
                      <a16:colId xmlns:a16="http://schemas.microsoft.com/office/drawing/2014/main" val="20002"/>
                    </a:ext>
                  </a:extLst>
                </a:gridCol>
                <a:gridCol w="944880">
                  <a:extLst>
                    <a:ext uri="{9D8B030D-6E8A-4147-A177-3AD203B41FA5}">
                      <a16:colId xmlns:a16="http://schemas.microsoft.com/office/drawing/2014/main" val="20003"/>
                    </a:ext>
                  </a:extLst>
                </a:gridCol>
                <a:gridCol w="1478280">
                  <a:extLst>
                    <a:ext uri="{9D8B030D-6E8A-4147-A177-3AD203B41FA5}">
                      <a16:colId xmlns:a16="http://schemas.microsoft.com/office/drawing/2014/main" val="20004"/>
                    </a:ext>
                  </a:extLst>
                </a:gridCol>
                <a:gridCol w="1158240">
                  <a:extLst>
                    <a:ext uri="{9D8B030D-6E8A-4147-A177-3AD203B41FA5}">
                      <a16:colId xmlns:a16="http://schemas.microsoft.com/office/drawing/2014/main" val="20005"/>
                    </a:ext>
                  </a:extLst>
                </a:gridCol>
                <a:gridCol w="1645920">
                  <a:extLst>
                    <a:ext uri="{9D8B030D-6E8A-4147-A177-3AD203B41FA5}">
                      <a16:colId xmlns:a16="http://schemas.microsoft.com/office/drawing/2014/main" val="20006"/>
                    </a:ext>
                  </a:extLst>
                </a:gridCol>
              </a:tblGrid>
              <a:tr h="364856">
                <a:tc>
                  <a:txBody>
                    <a:bodyPr/>
                    <a:lstStyle/>
                    <a:p>
                      <a:pPr algn="ctr"/>
                      <a:endParaRPr lang="en-US" dirty="0"/>
                    </a:p>
                  </a:txBody>
                  <a:tcPr/>
                </a:tc>
                <a:tc gridSpan="2">
                  <a:txBody>
                    <a:bodyPr/>
                    <a:lstStyle/>
                    <a:p>
                      <a:pPr algn="ctr"/>
                      <a:r>
                        <a:rPr lang="en-US" baseline="0" dirty="0"/>
                        <a:t>PD</a:t>
                      </a:r>
                    </a:p>
                  </a:txBody>
                  <a:tcPr/>
                </a:tc>
                <a:tc hMerge="1">
                  <a:txBody>
                    <a:bodyPr/>
                    <a:lstStyle/>
                    <a:p>
                      <a:pPr algn="ctr"/>
                      <a:endParaRPr lang="en-US" baseline="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HD</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algn="ctr"/>
                      <a:r>
                        <a:rPr lang="en-US" dirty="0"/>
                        <a:t>Relative Risk Estimates</a:t>
                      </a:r>
                    </a:p>
                  </a:txBody>
                  <a:tcPr/>
                </a:tc>
                <a:tc hMerge="1">
                  <a:txBody>
                    <a:bodyPr/>
                    <a:lstStyle/>
                    <a:p>
                      <a:pPr algn="ctr"/>
                      <a:endParaRPr lang="en-US" dirty="0"/>
                    </a:p>
                  </a:txBody>
                  <a:tcPr/>
                </a:tc>
                <a:extLst>
                  <a:ext uri="{0D108BD9-81ED-4DB2-BD59-A6C34878D82A}">
                    <a16:rowId xmlns:a16="http://schemas.microsoft.com/office/drawing/2014/main" val="10000"/>
                  </a:ext>
                </a:extLst>
              </a:tr>
              <a:tr h="948625">
                <a:tc>
                  <a:txBody>
                    <a:bodyPr/>
                    <a:lstStyle/>
                    <a:p>
                      <a:pPr algn="ctr"/>
                      <a:r>
                        <a:rPr lang="en-US" dirty="0"/>
                        <a:t>Monthly</a:t>
                      </a:r>
                    </a:p>
                    <a:p>
                      <a:pPr algn="ctr"/>
                      <a:r>
                        <a:rPr lang="en-US" dirty="0"/>
                        <a:t>Interval</a:t>
                      </a:r>
                    </a:p>
                    <a:p>
                      <a:pPr algn="ctr"/>
                      <a:r>
                        <a:rPr lang="en-US" dirty="0"/>
                        <a:t>[t</a:t>
                      </a:r>
                      <a:r>
                        <a:rPr lang="en-US" baseline="-25000" dirty="0"/>
                        <a:t>1</a:t>
                      </a:r>
                      <a:r>
                        <a:rPr lang="en-US" dirty="0"/>
                        <a:t> , t</a:t>
                      </a:r>
                      <a:r>
                        <a:rPr lang="en-US" baseline="-25000" dirty="0"/>
                        <a:t>2</a:t>
                      </a:r>
                      <a:r>
                        <a:rPr lang="en-US" dirty="0"/>
                        <a:t>)</a:t>
                      </a:r>
                    </a:p>
                  </a:txBody>
                  <a:tcPr/>
                </a:tc>
                <a:tc>
                  <a:txBody>
                    <a:bodyPr/>
                    <a:lstStyle/>
                    <a:p>
                      <a:pPr algn="ctr"/>
                      <a:r>
                        <a:rPr lang="en-US" baseline="0" dirty="0"/>
                        <a:t>Hazard Rate</a:t>
                      </a:r>
                    </a:p>
                    <a:p>
                      <a:pPr algn="ctr"/>
                      <a:r>
                        <a:rPr lang="en-US" baseline="0" dirty="0" err="1"/>
                        <a:t>h</a:t>
                      </a:r>
                      <a:r>
                        <a:rPr lang="en-US" baseline="-25000" dirty="0" err="1"/>
                        <a:t>PD</a:t>
                      </a:r>
                      <a:r>
                        <a:rPr lang="en-US" baseline="0" dirty="0"/>
                        <a:t>(t</a:t>
                      </a:r>
                      <a:r>
                        <a:rPr lang="en-US" baseline="-25000" dirty="0"/>
                        <a:t>1</a:t>
                      </a:r>
                      <a:r>
                        <a:rPr lang="en-US" baseline="0" dirty="0"/>
                        <a:t>)</a:t>
                      </a:r>
                    </a:p>
                  </a:txBody>
                  <a:tcPr/>
                </a:tc>
                <a:tc>
                  <a:txBody>
                    <a:bodyPr/>
                    <a:lstStyle/>
                    <a:p>
                      <a:pPr algn="ctr"/>
                      <a:r>
                        <a:rPr lang="en-US" dirty="0"/>
                        <a:t>Cumulative </a:t>
                      </a:r>
                    </a:p>
                    <a:p>
                      <a:pPr algn="ctr"/>
                      <a:r>
                        <a:rPr lang="en-US" dirty="0"/>
                        <a:t>Hazard Rate </a:t>
                      </a:r>
                      <a:r>
                        <a:rPr lang="en-US" baseline="0" dirty="0"/>
                        <a:t>H</a:t>
                      </a:r>
                      <a:r>
                        <a:rPr lang="en-US" baseline="-25000" dirty="0"/>
                        <a:t>PD</a:t>
                      </a:r>
                      <a:r>
                        <a:rPr lang="en-US" baseline="0" dirty="0"/>
                        <a:t>(t</a:t>
                      </a:r>
                      <a:r>
                        <a:rPr lang="en-US" baseline="-25000" dirty="0"/>
                        <a:t>2</a:t>
                      </a:r>
                      <a:r>
                        <a:rPr lang="en-US" baseline="0" dirty="0"/>
                        <a:t>)</a:t>
                      </a:r>
                    </a:p>
                  </a:txBody>
                  <a:tcPr/>
                </a:tc>
                <a:tc>
                  <a:txBody>
                    <a:bodyPr/>
                    <a:lstStyle/>
                    <a:p>
                      <a:pPr algn="ctr"/>
                      <a:r>
                        <a:rPr lang="en-US" dirty="0"/>
                        <a:t>Hazard Rate</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err="1"/>
                        <a:t>h</a:t>
                      </a:r>
                      <a:r>
                        <a:rPr lang="en-US" baseline="-25000" dirty="0" err="1"/>
                        <a:t>HD</a:t>
                      </a:r>
                      <a:r>
                        <a:rPr lang="en-US" baseline="0" dirty="0"/>
                        <a:t>(t</a:t>
                      </a:r>
                      <a:r>
                        <a:rPr lang="en-US" baseline="-25000" dirty="0"/>
                        <a:t>1</a:t>
                      </a:r>
                      <a:r>
                        <a:rPr lang="en-US" baseline="0" dirty="0"/>
                        <a:t>)</a:t>
                      </a:r>
                      <a:endParaRPr lang="en-US" dirty="0"/>
                    </a:p>
                  </a:txBody>
                  <a:tcPr/>
                </a:tc>
                <a:tc>
                  <a:txBody>
                    <a:bodyPr/>
                    <a:lstStyle/>
                    <a:p>
                      <a:pPr algn="ctr"/>
                      <a:r>
                        <a:rPr lang="en-US" dirty="0" err="1"/>
                        <a:t>CumulativeHazard</a:t>
                      </a:r>
                      <a:r>
                        <a:rPr lang="en-US" dirty="0"/>
                        <a:t> Rate</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H</a:t>
                      </a:r>
                      <a:r>
                        <a:rPr lang="en-US" baseline="-25000" dirty="0"/>
                        <a:t>HD</a:t>
                      </a:r>
                      <a:r>
                        <a:rPr lang="en-US" baseline="0" dirty="0"/>
                        <a:t>(t</a:t>
                      </a:r>
                      <a:r>
                        <a:rPr lang="en-US" baseline="-25000" dirty="0"/>
                        <a:t>2</a:t>
                      </a:r>
                      <a:r>
                        <a:rPr lang="en-US" baseline="0" dirty="0"/>
                        <a:t>)</a:t>
                      </a:r>
                      <a:endParaRPr lang="en-US" dirty="0"/>
                    </a:p>
                  </a:txBody>
                  <a:tcPr/>
                </a:tc>
                <a:tc>
                  <a:txBody>
                    <a:bodyPr/>
                    <a:lstStyle/>
                    <a:p>
                      <a:pPr algn="ctr"/>
                      <a:r>
                        <a:rPr lang="en-US" dirty="0"/>
                        <a:t>Hazard</a:t>
                      </a:r>
                    </a:p>
                    <a:p>
                      <a:pPr algn="ctr"/>
                      <a:r>
                        <a:rPr lang="en-US" dirty="0"/>
                        <a:t>Ratio</a:t>
                      </a:r>
                    </a:p>
                    <a:p>
                      <a:pPr algn="ctr"/>
                      <a:r>
                        <a:rPr lang="en-US" dirty="0"/>
                        <a:t>(PD:HD)</a:t>
                      </a:r>
                    </a:p>
                  </a:txBody>
                  <a:tcPr/>
                </a:tc>
                <a:tc>
                  <a:txBody>
                    <a:bodyPr/>
                    <a:lstStyle/>
                    <a:p>
                      <a:pPr algn="ctr"/>
                      <a:r>
                        <a:rPr lang="en-US" dirty="0"/>
                        <a:t>Cumulative Hazard Ratio (PD:HD)</a:t>
                      </a:r>
                    </a:p>
                  </a:txBody>
                  <a:tcPr/>
                </a:tc>
                <a:extLst>
                  <a:ext uri="{0D108BD9-81ED-4DB2-BD59-A6C34878D82A}">
                    <a16:rowId xmlns:a16="http://schemas.microsoft.com/office/drawing/2014/main" val="10001"/>
                  </a:ext>
                </a:extLst>
              </a:tr>
              <a:tr h="355126">
                <a:tc>
                  <a:txBody>
                    <a:bodyPr/>
                    <a:lstStyle/>
                    <a:p>
                      <a:pPr algn="ctr"/>
                      <a:r>
                        <a:rPr lang="en-US" dirty="0"/>
                        <a:t>0-6</a:t>
                      </a:r>
                    </a:p>
                  </a:txBody>
                  <a:tcPr/>
                </a:tc>
                <a:tc>
                  <a:txBody>
                    <a:bodyPr/>
                    <a:lstStyle/>
                    <a:p>
                      <a:pPr algn="ctr"/>
                      <a:r>
                        <a:rPr lang="en-US" dirty="0"/>
                        <a:t>0.0124</a:t>
                      </a:r>
                    </a:p>
                  </a:txBody>
                  <a:tcPr/>
                </a:tc>
                <a:tc>
                  <a:txBody>
                    <a:bodyPr/>
                    <a:lstStyle/>
                    <a:p>
                      <a:pPr algn="ctr"/>
                      <a:r>
                        <a:rPr lang="en-US" dirty="0"/>
                        <a:t>0.0744</a:t>
                      </a:r>
                    </a:p>
                  </a:txBody>
                  <a:tcPr/>
                </a:tc>
                <a:tc>
                  <a:txBody>
                    <a:bodyPr/>
                    <a:lstStyle/>
                    <a:p>
                      <a:pPr algn="ctr"/>
                      <a:r>
                        <a:rPr lang="en-US" dirty="0"/>
                        <a:t>0.0250</a:t>
                      </a:r>
                    </a:p>
                  </a:txBody>
                  <a:tcPr/>
                </a:tc>
                <a:tc>
                  <a:txBody>
                    <a:bodyPr/>
                    <a:lstStyle/>
                    <a:p>
                      <a:pPr algn="ctr"/>
                      <a:r>
                        <a:rPr lang="en-US" dirty="0"/>
                        <a:t>0.1500</a:t>
                      </a:r>
                    </a:p>
                  </a:txBody>
                  <a:tcPr/>
                </a:tc>
                <a:tc>
                  <a:txBody>
                    <a:bodyPr/>
                    <a:lstStyle/>
                    <a:p>
                      <a:pPr algn="ctr"/>
                      <a:r>
                        <a:rPr lang="en-US" dirty="0"/>
                        <a:t>0.496</a:t>
                      </a:r>
                    </a:p>
                  </a:txBody>
                  <a:tcPr/>
                </a:tc>
                <a:tc>
                  <a:txBody>
                    <a:bodyPr/>
                    <a:lstStyle/>
                    <a:p>
                      <a:pPr algn="ctr"/>
                      <a:r>
                        <a:rPr lang="en-US" dirty="0"/>
                        <a:t>0.496</a:t>
                      </a:r>
                    </a:p>
                  </a:txBody>
                  <a:tcPr/>
                </a:tc>
                <a:extLst>
                  <a:ext uri="{0D108BD9-81ED-4DB2-BD59-A6C34878D82A}">
                    <a16:rowId xmlns:a16="http://schemas.microsoft.com/office/drawing/2014/main" val="10002"/>
                  </a:ext>
                </a:extLst>
              </a:tr>
              <a:tr h="355126">
                <a:tc>
                  <a:txBody>
                    <a:bodyPr/>
                    <a:lstStyle/>
                    <a:p>
                      <a:pPr algn="ctr"/>
                      <a:r>
                        <a:rPr lang="en-US" dirty="0"/>
                        <a:t>6-12</a:t>
                      </a:r>
                    </a:p>
                  </a:txBody>
                  <a:tcPr/>
                </a:tc>
                <a:tc>
                  <a:txBody>
                    <a:bodyPr/>
                    <a:lstStyle/>
                    <a:p>
                      <a:pPr algn="ctr"/>
                      <a:r>
                        <a:rPr lang="en-US" dirty="0"/>
                        <a:t>0.0138</a:t>
                      </a:r>
                    </a:p>
                  </a:txBody>
                  <a:tcPr/>
                </a:tc>
                <a:tc>
                  <a:txBody>
                    <a:bodyPr/>
                    <a:lstStyle/>
                    <a:p>
                      <a:pPr algn="ctr"/>
                      <a:r>
                        <a:rPr lang="en-US" dirty="0"/>
                        <a:t>0.1572</a:t>
                      </a:r>
                    </a:p>
                  </a:txBody>
                  <a:tcPr/>
                </a:tc>
                <a:tc>
                  <a:txBody>
                    <a:bodyPr/>
                    <a:lstStyle/>
                    <a:p>
                      <a:pPr algn="ctr"/>
                      <a:r>
                        <a:rPr lang="en-US" dirty="0"/>
                        <a:t>0.0189</a:t>
                      </a:r>
                    </a:p>
                  </a:txBody>
                  <a:tcPr/>
                </a:tc>
                <a:tc>
                  <a:txBody>
                    <a:bodyPr/>
                    <a:lstStyle/>
                    <a:p>
                      <a:pPr algn="ctr"/>
                      <a:r>
                        <a:rPr lang="en-US" dirty="0"/>
                        <a:t>0.2634</a:t>
                      </a:r>
                    </a:p>
                  </a:txBody>
                  <a:tcPr/>
                </a:tc>
                <a:tc>
                  <a:txBody>
                    <a:bodyPr/>
                    <a:lstStyle/>
                    <a:p>
                      <a:pPr algn="ctr"/>
                      <a:r>
                        <a:rPr lang="en-US" dirty="0"/>
                        <a:t>0.730</a:t>
                      </a:r>
                    </a:p>
                  </a:txBody>
                  <a:tcPr/>
                </a:tc>
                <a:tc>
                  <a:txBody>
                    <a:bodyPr/>
                    <a:lstStyle/>
                    <a:p>
                      <a:pPr algn="ctr"/>
                      <a:r>
                        <a:rPr lang="en-US" dirty="0"/>
                        <a:t>0.597</a:t>
                      </a:r>
                    </a:p>
                  </a:txBody>
                  <a:tcPr/>
                </a:tc>
                <a:extLst>
                  <a:ext uri="{0D108BD9-81ED-4DB2-BD59-A6C34878D82A}">
                    <a16:rowId xmlns:a16="http://schemas.microsoft.com/office/drawing/2014/main" val="10003"/>
                  </a:ext>
                </a:extLst>
              </a:tr>
              <a:tr h="355126">
                <a:tc>
                  <a:txBody>
                    <a:bodyPr/>
                    <a:lstStyle/>
                    <a:p>
                      <a:pPr algn="ctr"/>
                      <a:r>
                        <a:rPr lang="en-US" dirty="0"/>
                        <a:t>12-18</a:t>
                      </a:r>
                    </a:p>
                  </a:txBody>
                  <a:tcPr/>
                </a:tc>
                <a:tc>
                  <a:txBody>
                    <a:bodyPr/>
                    <a:lstStyle/>
                    <a:p>
                      <a:pPr algn="ctr"/>
                      <a:r>
                        <a:rPr lang="en-US" dirty="0"/>
                        <a:t>0.0149</a:t>
                      </a:r>
                    </a:p>
                  </a:txBody>
                  <a:tcPr/>
                </a:tc>
                <a:tc>
                  <a:txBody>
                    <a:bodyPr/>
                    <a:lstStyle/>
                    <a:p>
                      <a:pPr algn="ctr"/>
                      <a:r>
                        <a:rPr lang="en-US" dirty="0"/>
                        <a:t>0.2466</a:t>
                      </a:r>
                    </a:p>
                  </a:txBody>
                  <a:tcPr/>
                </a:tc>
                <a:tc>
                  <a:txBody>
                    <a:bodyPr/>
                    <a:lstStyle/>
                    <a:p>
                      <a:pPr algn="ctr"/>
                      <a:r>
                        <a:rPr lang="en-US" dirty="0"/>
                        <a:t>0.0176</a:t>
                      </a:r>
                    </a:p>
                  </a:txBody>
                  <a:tcPr/>
                </a:tc>
                <a:tc>
                  <a:txBody>
                    <a:bodyPr/>
                    <a:lstStyle/>
                    <a:p>
                      <a:pPr algn="ctr"/>
                      <a:r>
                        <a:rPr lang="en-US" dirty="0"/>
                        <a:t>0.3690</a:t>
                      </a:r>
                    </a:p>
                  </a:txBody>
                  <a:tcPr/>
                </a:tc>
                <a:tc>
                  <a:txBody>
                    <a:bodyPr/>
                    <a:lstStyle/>
                    <a:p>
                      <a:pPr algn="ctr"/>
                      <a:r>
                        <a:rPr lang="en-US" dirty="0"/>
                        <a:t>0.847</a:t>
                      </a:r>
                    </a:p>
                  </a:txBody>
                  <a:tcPr/>
                </a:tc>
                <a:tc>
                  <a:txBody>
                    <a:bodyPr/>
                    <a:lstStyle/>
                    <a:p>
                      <a:pPr algn="ctr"/>
                      <a:r>
                        <a:rPr lang="en-US" dirty="0"/>
                        <a:t>0.668</a:t>
                      </a:r>
                    </a:p>
                  </a:txBody>
                  <a:tcPr/>
                </a:tc>
                <a:extLst>
                  <a:ext uri="{0D108BD9-81ED-4DB2-BD59-A6C34878D82A}">
                    <a16:rowId xmlns:a16="http://schemas.microsoft.com/office/drawing/2014/main" val="10004"/>
                  </a:ext>
                </a:extLst>
              </a:tr>
              <a:tr h="355126">
                <a:tc>
                  <a:txBody>
                    <a:bodyPr/>
                    <a:lstStyle/>
                    <a:p>
                      <a:pPr algn="ctr"/>
                      <a:r>
                        <a:rPr lang="en-US" dirty="0"/>
                        <a:t>18-24</a:t>
                      </a:r>
                    </a:p>
                  </a:txBody>
                  <a:tcPr/>
                </a:tc>
                <a:tc>
                  <a:txBody>
                    <a:bodyPr/>
                    <a:lstStyle/>
                    <a:p>
                      <a:pPr algn="ctr"/>
                      <a:r>
                        <a:rPr lang="en-US" dirty="0"/>
                        <a:t>0.0154</a:t>
                      </a:r>
                    </a:p>
                  </a:txBody>
                  <a:tcPr/>
                </a:tc>
                <a:tc>
                  <a:txBody>
                    <a:bodyPr/>
                    <a:lstStyle/>
                    <a:p>
                      <a:pPr algn="ctr"/>
                      <a:r>
                        <a:rPr lang="en-US" dirty="0"/>
                        <a:t>0.3390</a:t>
                      </a:r>
                    </a:p>
                  </a:txBody>
                  <a:tcPr/>
                </a:tc>
                <a:tc>
                  <a:txBody>
                    <a:bodyPr/>
                    <a:lstStyle/>
                    <a:p>
                      <a:pPr algn="ctr"/>
                      <a:r>
                        <a:rPr lang="en-US" dirty="0"/>
                        <a:t>0.0177</a:t>
                      </a:r>
                    </a:p>
                  </a:txBody>
                  <a:tcPr/>
                </a:tc>
                <a:tc>
                  <a:txBody>
                    <a:bodyPr/>
                    <a:lstStyle/>
                    <a:p>
                      <a:pPr algn="ctr"/>
                      <a:r>
                        <a:rPr lang="en-US" dirty="0"/>
                        <a:t>0.4752</a:t>
                      </a:r>
                    </a:p>
                  </a:txBody>
                  <a:tcPr/>
                </a:tc>
                <a:tc>
                  <a:txBody>
                    <a:bodyPr/>
                    <a:lstStyle/>
                    <a:p>
                      <a:pPr algn="ctr"/>
                      <a:r>
                        <a:rPr lang="en-US" dirty="0"/>
                        <a:t>0.870</a:t>
                      </a:r>
                    </a:p>
                  </a:txBody>
                  <a:tcPr/>
                </a:tc>
                <a:tc>
                  <a:txBody>
                    <a:bodyPr/>
                    <a:lstStyle/>
                    <a:p>
                      <a:pPr algn="ctr"/>
                      <a:r>
                        <a:rPr lang="en-US" dirty="0"/>
                        <a:t>0.713</a:t>
                      </a:r>
                    </a:p>
                  </a:txBody>
                  <a:tcPr/>
                </a:tc>
                <a:extLst>
                  <a:ext uri="{0D108BD9-81ED-4DB2-BD59-A6C34878D82A}">
                    <a16:rowId xmlns:a16="http://schemas.microsoft.com/office/drawing/2014/main" val="10005"/>
                  </a:ext>
                </a:extLst>
              </a:tr>
              <a:tr h="355126">
                <a:tc>
                  <a:txBody>
                    <a:bodyPr/>
                    <a:lstStyle/>
                    <a:p>
                      <a:pPr algn="ctr"/>
                      <a:r>
                        <a:rPr lang="en-US" dirty="0"/>
                        <a:t>24-30</a:t>
                      </a:r>
                    </a:p>
                  </a:txBody>
                  <a:tcPr/>
                </a:tc>
                <a:tc>
                  <a:txBody>
                    <a:bodyPr/>
                    <a:lstStyle/>
                    <a:p>
                      <a:pPr algn="ctr"/>
                      <a:r>
                        <a:rPr lang="en-US" dirty="0"/>
                        <a:t>0.0163</a:t>
                      </a:r>
                    </a:p>
                  </a:txBody>
                  <a:tcPr/>
                </a:tc>
                <a:tc>
                  <a:txBody>
                    <a:bodyPr/>
                    <a:lstStyle/>
                    <a:p>
                      <a:pPr algn="ctr"/>
                      <a:r>
                        <a:rPr lang="en-US" dirty="0"/>
                        <a:t>0.4368</a:t>
                      </a:r>
                    </a:p>
                  </a:txBody>
                  <a:tcPr/>
                </a:tc>
                <a:tc>
                  <a:txBody>
                    <a:bodyPr/>
                    <a:lstStyle/>
                    <a:p>
                      <a:pPr algn="ctr"/>
                      <a:r>
                        <a:rPr lang="en-US" dirty="0"/>
                        <a:t>0.0178</a:t>
                      </a:r>
                    </a:p>
                  </a:txBody>
                  <a:tcPr/>
                </a:tc>
                <a:tc>
                  <a:txBody>
                    <a:bodyPr/>
                    <a:lstStyle/>
                    <a:p>
                      <a:pPr algn="ctr"/>
                      <a:r>
                        <a:rPr lang="en-US" dirty="0"/>
                        <a:t>0.5820</a:t>
                      </a:r>
                    </a:p>
                  </a:txBody>
                  <a:tcPr/>
                </a:tc>
                <a:tc>
                  <a:txBody>
                    <a:bodyPr/>
                    <a:lstStyle/>
                    <a:p>
                      <a:pPr algn="ctr"/>
                      <a:r>
                        <a:rPr lang="en-US" dirty="0"/>
                        <a:t>0.916</a:t>
                      </a:r>
                    </a:p>
                  </a:txBody>
                  <a:tcPr/>
                </a:tc>
                <a:tc>
                  <a:txBody>
                    <a:bodyPr/>
                    <a:lstStyle/>
                    <a:p>
                      <a:pPr algn="ctr"/>
                      <a:r>
                        <a:rPr lang="en-US" dirty="0"/>
                        <a:t>0.751</a:t>
                      </a:r>
                    </a:p>
                  </a:txBody>
                  <a:tcPr/>
                </a:tc>
                <a:extLst>
                  <a:ext uri="{0D108BD9-81ED-4DB2-BD59-A6C34878D82A}">
                    <a16:rowId xmlns:a16="http://schemas.microsoft.com/office/drawing/2014/main" val="10006"/>
                  </a:ext>
                </a:extLst>
              </a:tr>
              <a:tr h="355126">
                <a:tc>
                  <a:txBody>
                    <a:bodyPr/>
                    <a:lstStyle/>
                    <a:p>
                      <a:pPr algn="ctr"/>
                      <a:r>
                        <a:rPr lang="en-US" dirty="0"/>
                        <a:t>30-36</a:t>
                      </a:r>
                    </a:p>
                  </a:txBody>
                  <a:tcPr/>
                </a:tc>
                <a:tc>
                  <a:txBody>
                    <a:bodyPr/>
                    <a:lstStyle/>
                    <a:p>
                      <a:pPr algn="ctr"/>
                      <a:r>
                        <a:rPr lang="en-US" dirty="0"/>
                        <a:t>0.0152</a:t>
                      </a:r>
                    </a:p>
                  </a:txBody>
                  <a:tcPr/>
                </a:tc>
                <a:tc>
                  <a:txBody>
                    <a:bodyPr/>
                    <a:lstStyle/>
                    <a:p>
                      <a:pPr algn="ctr"/>
                      <a:r>
                        <a:rPr lang="en-US" dirty="0"/>
                        <a:t>0.5280</a:t>
                      </a:r>
                    </a:p>
                  </a:txBody>
                  <a:tcPr/>
                </a:tc>
                <a:tc>
                  <a:txBody>
                    <a:bodyPr/>
                    <a:lstStyle/>
                    <a:p>
                      <a:pPr algn="ctr"/>
                      <a:r>
                        <a:rPr lang="en-US" dirty="0"/>
                        <a:t>0.0176</a:t>
                      </a:r>
                    </a:p>
                  </a:txBody>
                  <a:tcPr/>
                </a:tc>
                <a:tc>
                  <a:txBody>
                    <a:bodyPr/>
                    <a:lstStyle/>
                    <a:p>
                      <a:pPr algn="ctr"/>
                      <a:r>
                        <a:rPr lang="en-US" dirty="0"/>
                        <a:t>0.6876</a:t>
                      </a:r>
                    </a:p>
                  </a:txBody>
                  <a:tcPr/>
                </a:tc>
                <a:tc>
                  <a:txBody>
                    <a:bodyPr/>
                    <a:lstStyle/>
                    <a:p>
                      <a:pPr algn="ctr"/>
                      <a:r>
                        <a:rPr lang="en-US" dirty="0"/>
                        <a:t>0.864</a:t>
                      </a:r>
                    </a:p>
                  </a:txBody>
                  <a:tcPr/>
                </a:tc>
                <a:tc>
                  <a:txBody>
                    <a:bodyPr/>
                    <a:lstStyle/>
                    <a:p>
                      <a:pPr algn="ctr"/>
                      <a:r>
                        <a:rPr lang="en-US" dirty="0"/>
                        <a:t>0.768</a:t>
                      </a: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76200" y="5277729"/>
            <a:ext cx="8991600" cy="1169551"/>
          </a:xfrm>
          <a:prstGeom prst="rect">
            <a:avLst/>
          </a:prstGeom>
          <a:noFill/>
        </p:spPr>
        <p:txBody>
          <a:bodyPr wrap="square" rtlCol="0">
            <a:spAutoFit/>
          </a:bodyPr>
          <a:lstStyle/>
          <a:p>
            <a:r>
              <a:rPr lang="en-US" sz="2000" dirty="0"/>
              <a:t>Example: The cumulative hazard rate for PD through the end of the first 6 months is simply H</a:t>
            </a:r>
            <a:r>
              <a:rPr lang="en-US" sz="2000" baseline="-25000" dirty="0"/>
              <a:t>PD</a:t>
            </a:r>
            <a:r>
              <a:rPr lang="en-US" sz="2000" dirty="0"/>
              <a:t>(6) = </a:t>
            </a:r>
            <a:r>
              <a:rPr lang="en-US" sz="2000" dirty="0" err="1"/>
              <a:t>h</a:t>
            </a:r>
            <a:r>
              <a:rPr lang="en-US" sz="2000" baseline="-25000" dirty="0" err="1"/>
              <a:t>PD</a:t>
            </a:r>
            <a:r>
              <a:rPr lang="en-US" sz="2000" dirty="0"/>
              <a:t>(t) × 6 = 0.0124 × 6 = 0.0744.  </a:t>
            </a:r>
          </a:p>
          <a:p>
            <a:endParaRPr lang="en-US" sz="1000" dirty="0"/>
          </a:p>
          <a:p>
            <a:r>
              <a:rPr lang="en-US" sz="2000" dirty="0"/>
              <a:t>One then keeps accruing these cumulated risks across intervals      </a:t>
            </a:r>
          </a:p>
        </p:txBody>
      </p:sp>
    </p:spTree>
    <p:extLst>
      <p:ext uri="{BB962C8B-B14F-4D97-AF65-F5344CB8AC3E}">
        <p14:creationId xmlns:p14="http://schemas.microsoft.com/office/powerpoint/2010/main" val="162422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US" altLang="en-US" b="1" dirty="0">
                <a:solidFill>
                  <a:srgbClr val="FF0000"/>
                </a:solidFill>
              </a:rPr>
              <a:t>Cox Models For Comparing PD to HD</a:t>
            </a:r>
          </a:p>
        </p:txBody>
      </p:sp>
      <p:sp>
        <p:nvSpPr>
          <p:cNvPr id="141315" name="Rectangle 3"/>
          <p:cNvSpPr>
            <a:spLocks noGrp="1" noChangeArrowheads="1"/>
          </p:cNvSpPr>
          <p:nvPr>
            <p:ph type="body" idx="1"/>
          </p:nvPr>
        </p:nvSpPr>
        <p:spPr>
          <a:xfrm>
            <a:off x="472440" y="1044258"/>
            <a:ext cx="8305800" cy="4670742"/>
          </a:xfrm>
        </p:spPr>
        <p:txBody>
          <a:bodyPr anchor="ctr"/>
          <a:lstStyle/>
          <a:p>
            <a:pPr eaLnBrk="1" hangingPunct="1"/>
            <a:r>
              <a:rPr lang="en-US" altLang="en-US" b="1" dirty="0">
                <a:solidFill>
                  <a:srgbClr val="FF0000"/>
                </a:solidFill>
              </a:rPr>
              <a:t>Cox proportional hazards (PH) model</a:t>
            </a:r>
          </a:p>
          <a:p>
            <a:pPr lvl="1" eaLnBrk="1" hangingPunct="1"/>
            <a:r>
              <a:rPr lang="en-US" altLang="en-US" sz="2400" dirty="0"/>
              <a:t>Assumes a common underlying baseline hazard function for all patients but makes no assumption about the shape of this baseline hazard function</a:t>
            </a:r>
          </a:p>
          <a:p>
            <a:pPr lvl="1" eaLnBrk="1" hangingPunct="1"/>
            <a:r>
              <a:rPr lang="en-US" altLang="en-US" sz="2400" dirty="0"/>
              <a:t>Assumes the hazard ratio (HR) for comparing PD to HD is constant over the entire interval of follow-up</a:t>
            </a:r>
          </a:p>
          <a:p>
            <a:pPr lvl="1" eaLnBrk="1" hangingPunct="1"/>
            <a:r>
              <a:rPr lang="en-US" altLang="en-US" sz="2400" dirty="0"/>
              <a:t>The model allows one to adjust for other baseline risk factors which are also assumed to satisfy the proportional hazards assumption (i.e., the hazard ratios for other risk factors are also constant over time)</a:t>
            </a:r>
            <a:endParaRPr lang="en-US" altLang="en-US" dirty="0"/>
          </a:p>
        </p:txBody>
      </p:sp>
    </p:spTree>
    <p:extLst>
      <p:ext uri="{BB962C8B-B14F-4D97-AF65-F5344CB8AC3E}">
        <p14:creationId xmlns:p14="http://schemas.microsoft.com/office/powerpoint/2010/main" val="20652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US" altLang="en-US" b="1" dirty="0">
                <a:solidFill>
                  <a:srgbClr val="FF0000"/>
                </a:solidFill>
              </a:rPr>
              <a:t>Cox Models For Comparing PD to HD</a:t>
            </a:r>
          </a:p>
        </p:txBody>
      </p:sp>
      <p:sp>
        <p:nvSpPr>
          <p:cNvPr id="141315" name="Rectangle 3"/>
          <p:cNvSpPr>
            <a:spLocks noGrp="1" noChangeArrowheads="1"/>
          </p:cNvSpPr>
          <p:nvPr>
            <p:ph type="body" idx="1"/>
          </p:nvPr>
        </p:nvSpPr>
        <p:spPr>
          <a:xfrm>
            <a:off x="213360" y="937578"/>
            <a:ext cx="8473440" cy="5752782"/>
          </a:xfrm>
        </p:spPr>
        <p:txBody>
          <a:bodyPr anchor="ctr"/>
          <a:lstStyle/>
          <a:p>
            <a:pPr eaLnBrk="1" hangingPunct="1"/>
            <a:r>
              <a:rPr lang="en-US" altLang="en-US" b="1" dirty="0">
                <a:solidFill>
                  <a:srgbClr val="FF0000"/>
                </a:solidFill>
              </a:rPr>
              <a:t>Piecewise Cox Non-proportional (NPH) Model</a:t>
            </a:r>
          </a:p>
          <a:p>
            <a:pPr lvl="1" eaLnBrk="1" hangingPunct="1"/>
            <a:r>
              <a:rPr lang="en-US" altLang="en-US" sz="2400" dirty="0"/>
              <a:t>Assumes a common underlying baseline hazard function for all patients but makes no assumptions about the shape of this baseline hazard function</a:t>
            </a:r>
          </a:p>
          <a:p>
            <a:pPr lvl="1" eaLnBrk="1" hangingPunct="1"/>
            <a:r>
              <a:rPr lang="en-US" altLang="en-US" sz="2400" dirty="0"/>
              <a:t>Assumes the hazard ratio for comparing PD to HD is piecewise constant within non-overlapping intervals of follow-up (e.g., 6-month intervals [0, 6), [6, 12), etc.) </a:t>
            </a:r>
          </a:p>
          <a:p>
            <a:pPr lvl="1" eaLnBrk="1" hangingPunct="1"/>
            <a:r>
              <a:rPr lang="en-US" altLang="en-US" sz="2400" dirty="0"/>
              <a:t>The hazard ratio may differ from interval to interval yielding time-dependent hazard ratios</a:t>
            </a:r>
          </a:p>
          <a:p>
            <a:pPr lvl="1" eaLnBrk="1" hangingPunct="1"/>
            <a:r>
              <a:rPr lang="en-US" altLang="en-US" sz="2400" dirty="0"/>
              <a:t>The model allows one to adjust for other baseline risk factors which are assumed to satisfy the proportional hazards assumption across the intervals.</a:t>
            </a:r>
          </a:p>
        </p:txBody>
      </p:sp>
    </p:spTree>
    <p:extLst>
      <p:ext uri="{BB962C8B-B14F-4D97-AF65-F5344CB8AC3E}">
        <p14:creationId xmlns:p14="http://schemas.microsoft.com/office/powerpoint/2010/main" val="17163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US" altLang="en-US" b="1" dirty="0">
                <a:solidFill>
                  <a:srgbClr val="FF0000"/>
                </a:solidFill>
              </a:rPr>
              <a:t>Cox Models For Comparing PD to HD</a:t>
            </a:r>
          </a:p>
        </p:txBody>
      </p:sp>
      <p:sp>
        <p:nvSpPr>
          <p:cNvPr id="141315" name="Rectangle 3"/>
          <p:cNvSpPr>
            <a:spLocks noGrp="1" noChangeArrowheads="1"/>
          </p:cNvSpPr>
          <p:nvPr>
            <p:ph type="body" idx="1"/>
          </p:nvPr>
        </p:nvSpPr>
        <p:spPr>
          <a:xfrm>
            <a:off x="213360" y="937578"/>
            <a:ext cx="8732520" cy="5752782"/>
          </a:xfrm>
        </p:spPr>
        <p:txBody>
          <a:bodyPr anchor="ctr"/>
          <a:lstStyle/>
          <a:p>
            <a:pPr eaLnBrk="1" hangingPunct="1"/>
            <a:r>
              <a:rPr lang="en-US" altLang="en-US" b="1" dirty="0">
                <a:solidFill>
                  <a:srgbClr val="FF0000"/>
                </a:solidFill>
              </a:rPr>
              <a:t>A Stratified Cox Proportional Hazards Model</a:t>
            </a:r>
          </a:p>
          <a:p>
            <a:pPr lvl="1" eaLnBrk="1" hangingPunct="1"/>
            <a:r>
              <a:rPr lang="en-US" altLang="en-US" sz="2400" dirty="0"/>
              <a:t>Stratifies patients into two groups (PD versus HD)</a:t>
            </a:r>
          </a:p>
          <a:p>
            <a:pPr lvl="1" eaLnBrk="1" hangingPunct="1"/>
            <a:r>
              <a:rPr lang="en-US" altLang="en-US" sz="2400" dirty="0"/>
              <a:t>Assumes a different underlying baseline hazard function for PD patients versus HD patients but makes no assumptions about the shape of these two baseline hazard functions </a:t>
            </a:r>
          </a:p>
          <a:p>
            <a:pPr lvl="1" eaLnBrk="1" hangingPunct="1"/>
            <a:r>
              <a:rPr lang="en-US" altLang="en-US" sz="2400" dirty="0"/>
              <a:t>Treatments effects from a stratified Cox model are compared using the cumulative hazard ratio (CHR)</a:t>
            </a:r>
          </a:p>
          <a:p>
            <a:pPr lvl="1" eaLnBrk="1" hangingPunct="1"/>
            <a:r>
              <a:rPr lang="en-US" altLang="en-US" sz="2400" dirty="0"/>
              <a:t>The model allows one to adjust for other baseline risk factors with each risk factor assumed to have the same effect across both stratum and each risk factor satisfies the proportional hazards assumption.</a:t>
            </a:r>
          </a:p>
        </p:txBody>
      </p:sp>
    </p:spTree>
    <p:extLst>
      <p:ext uri="{BB962C8B-B14F-4D97-AF65-F5344CB8AC3E}">
        <p14:creationId xmlns:p14="http://schemas.microsoft.com/office/powerpoint/2010/main" val="32522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Examples</a:t>
            </a:r>
          </a:p>
        </p:txBody>
      </p:sp>
      <p:sp>
        <p:nvSpPr>
          <p:cNvPr id="6" name="Content Placeholder 5"/>
          <p:cNvSpPr>
            <a:spLocks noGrp="1"/>
          </p:cNvSpPr>
          <p:nvPr>
            <p:ph idx="1"/>
          </p:nvPr>
        </p:nvSpPr>
        <p:spPr>
          <a:xfrm>
            <a:off x="457200" y="998538"/>
            <a:ext cx="8229600" cy="5539422"/>
          </a:xfrm>
        </p:spPr>
        <p:txBody>
          <a:bodyPr/>
          <a:lstStyle/>
          <a:p>
            <a:r>
              <a:rPr lang="en-US" b="1" dirty="0"/>
              <a:t>USRDS Incident ESRD Patients: 2002-2004</a:t>
            </a:r>
          </a:p>
          <a:p>
            <a:pPr lvl="1"/>
            <a:r>
              <a:rPr lang="en-US" sz="2400" dirty="0"/>
              <a:t>N = 252,961 incident patients started dialysis therapy in the United States, survived at least 90 days, and had a Medical Evidence form 2728 submitted </a:t>
            </a:r>
          </a:p>
          <a:p>
            <a:pPr lvl="1"/>
            <a:r>
              <a:rPr lang="en-US" sz="2400" dirty="0"/>
              <a:t>Initial Modality </a:t>
            </a:r>
          </a:p>
          <a:p>
            <a:pPr lvl="2"/>
            <a:r>
              <a:rPr lang="en-US" dirty="0"/>
              <a:t>HD: N = 233,082  </a:t>
            </a:r>
          </a:p>
          <a:p>
            <a:pPr lvl="2"/>
            <a:r>
              <a:rPr lang="en-US" dirty="0"/>
              <a:t>PD: N = 19,879. </a:t>
            </a:r>
          </a:p>
          <a:p>
            <a:pPr lvl="1"/>
            <a:r>
              <a:rPr lang="en-US" sz="2400" dirty="0"/>
              <a:t>Baseline Characteristics (Risk Factors/Covariates)</a:t>
            </a:r>
          </a:p>
          <a:p>
            <a:pPr lvl="2"/>
            <a:r>
              <a:rPr lang="en-US" dirty="0"/>
              <a:t>Demographics (Gender, Age, Race)</a:t>
            </a:r>
          </a:p>
          <a:p>
            <a:pPr lvl="2"/>
            <a:r>
              <a:rPr lang="en-US" dirty="0"/>
              <a:t>Clinical (Cause of ESRD, Comorbidity)</a:t>
            </a:r>
          </a:p>
          <a:p>
            <a:pPr lvl="2"/>
            <a:r>
              <a:rPr lang="en-US" dirty="0"/>
              <a:t>Lab Values (Albumin, </a:t>
            </a:r>
            <a:r>
              <a:rPr lang="en-US" dirty="0" err="1"/>
              <a:t>Hgb</a:t>
            </a:r>
            <a:r>
              <a:rPr lang="en-US" dirty="0"/>
              <a:t>, </a:t>
            </a:r>
            <a:r>
              <a:rPr lang="en-US" dirty="0" err="1"/>
              <a:t>eGFR</a:t>
            </a:r>
            <a:r>
              <a:rPr lang="en-US" dirty="0"/>
              <a:t>, etc.)  </a:t>
            </a:r>
          </a:p>
          <a:p>
            <a:pPr lvl="1"/>
            <a:r>
              <a:rPr lang="en-US" sz="2400" dirty="0"/>
              <a:t>The incident PD patients were younger, more likely to be white, and less likely to have other co-morbidities.</a:t>
            </a:r>
          </a:p>
        </p:txBody>
      </p:sp>
    </p:spTree>
    <p:extLst>
      <p:ext uri="{BB962C8B-B14F-4D97-AF65-F5344CB8AC3E}">
        <p14:creationId xmlns:p14="http://schemas.microsoft.com/office/powerpoint/2010/main" val="290122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005839"/>
          <a:ext cx="8625839" cy="5564129"/>
        </p:xfrm>
        <a:graphic>
          <a:graphicData uri="http://schemas.openxmlformats.org/drawingml/2006/table">
            <a:tbl>
              <a:tblPr firstRow="1" firstCol="1" lastRow="1" lastCol="1" bandRow="1" bandCol="1"/>
              <a:tblGrid>
                <a:gridCol w="3710782">
                  <a:extLst>
                    <a:ext uri="{9D8B030D-6E8A-4147-A177-3AD203B41FA5}">
                      <a16:colId xmlns:a16="http://schemas.microsoft.com/office/drawing/2014/main" val="20000"/>
                    </a:ext>
                  </a:extLst>
                </a:gridCol>
                <a:gridCol w="1952865">
                  <a:extLst>
                    <a:ext uri="{9D8B030D-6E8A-4147-A177-3AD203B41FA5}">
                      <a16:colId xmlns:a16="http://schemas.microsoft.com/office/drawing/2014/main" val="20001"/>
                    </a:ext>
                  </a:extLst>
                </a:gridCol>
                <a:gridCol w="1850720">
                  <a:extLst>
                    <a:ext uri="{9D8B030D-6E8A-4147-A177-3AD203B41FA5}">
                      <a16:colId xmlns:a16="http://schemas.microsoft.com/office/drawing/2014/main" val="20002"/>
                    </a:ext>
                  </a:extLst>
                </a:gridCol>
                <a:gridCol w="1111472">
                  <a:extLst>
                    <a:ext uri="{9D8B030D-6E8A-4147-A177-3AD203B41FA5}">
                      <a16:colId xmlns:a16="http://schemas.microsoft.com/office/drawing/2014/main" val="20003"/>
                    </a:ext>
                  </a:extLst>
                </a:gridCol>
              </a:tblGrid>
              <a:tr h="201622">
                <a:tc>
                  <a:txBody>
                    <a:bodyPr/>
                    <a:lstStyle/>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HD (n=233,082)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PD (n=19,879)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p 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5480">
                <a:tc>
                  <a:txBody>
                    <a:bodyPr/>
                    <a:lstStyle/>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Gender, % 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0.50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7398">
                <a:tc>
                  <a:txBody>
                    <a:bodyPr/>
                    <a:lstStyle/>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Race,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Whites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Blacks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Asians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Others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7398">
                <a:tc>
                  <a:txBody>
                    <a:bodyPr/>
                    <a:lstStyle/>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Cause of ESRD,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Diabetes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Hypertension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Glomerulonephritis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Others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4793">
                <a:tc>
                  <a:txBody>
                    <a:bodyPr/>
                    <a:lstStyle/>
                    <a:p>
                      <a:pPr marL="0" marR="0" fontAlgn="base" hangingPunct="0">
                        <a:lnSpc>
                          <a:spcPct val="115000"/>
                        </a:lnSpc>
                        <a:spcBef>
                          <a:spcPts val="0"/>
                        </a:spcBef>
                        <a:spcAft>
                          <a:spcPts val="0"/>
                        </a:spcAft>
                      </a:pP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Comorbidty</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Cardiac arrest or dysrhythmia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Cerebrovascular disease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Congestive heart failure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Ischemic heart disease or MI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Peripheral Vascular Disease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Diabetes (primary or secondary)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5480">
                <a:tc>
                  <a:txBody>
                    <a:bodyPr/>
                    <a:lstStyle/>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63 ± 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58 ± 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5480">
                <a:tc>
                  <a:txBody>
                    <a:bodyPr/>
                    <a:lstStyle/>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Hemoglobin, g/dl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10.0 ± 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10.7 ± 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5480">
                <a:tc>
                  <a:txBody>
                    <a:bodyPr/>
                    <a:lstStyle/>
                    <a:p>
                      <a:pPr marL="0" marR="0"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Serum albumin, g/dl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3.1 ± 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3.5 ± 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&lt;0.0001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5480">
                <a:tc>
                  <a:txBody>
                    <a:bodyPr/>
                    <a:lstStyle/>
                    <a:p>
                      <a:pPr marL="0" marR="0" fontAlgn="base" hangingPunct="0">
                        <a:lnSpc>
                          <a:spcPct val="115000"/>
                        </a:lnSpc>
                        <a:spcBef>
                          <a:spcPts val="0"/>
                        </a:spcBef>
                        <a:spcAft>
                          <a:spcPts val="0"/>
                        </a:spcAft>
                      </a:pP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eGFR</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ml/min/1.73 m</a:t>
                      </a:r>
                      <a:r>
                        <a:rPr lang="en-US" sz="1400" baseline="300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9.7 ± 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9.6 ± 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0.1825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87" marR="58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extBox 5"/>
          <p:cNvSpPr txBox="1"/>
          <p:nvPr/>
        </p:nvSpPr>
        <p:spPr>
          <a:xfrm>
            <a:off x="563880" y="472440"/>
            <a:ext cx="8077200" cy="523220"/>
          </a:xfrm>
          <a:prstGeom prst="rect">
            <a:avLst/>
          </a:prstGeom>
          <a:noFill/>
        </p:spPr>
        <p:txBody>
          <a:bodyPr wrap="square" rtlCol="0">
            <a:spAutoFit/>
          </a:bodyPr>
          <a:lstStyle/>
          <a:p>
            <a:pPr algn="ctr"/>
            <a:r>
              <a:rPr lang="en-US" sz="2800" b="1" dirty="0">
                <a:solidFill>
                  <a:srgbClr val="FF0000"/>
                </a:solidFill>
              </a:rPr>
              <a:t>USRDS: Select Baseline Comparisons</a:t>
            </a:r>
          </a:p>
        </p:txBody>
      </p:sp>
    </p:spTree>
    <p:extLst>
      <p:ext uri="{BB962C8B-B14F-4D97-AF65-F5344CB8AC3E}">
        <p14:creationId xmlns:p14="http://schemas.microsoft.com/office/powerpoint/2010/main" val="12128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83920" y="952818"/>
          <a:ext cx="5349240" cy="5299619"/>
        </p:xfrm>
        <a:graphic>
          <a:graphicData uri="http://schemas.openxmlformats.org/drawingml/2006/table">
            <a:tbl>
              <a:tblPr>
                <a:tableStyleId>{5C22544A-7EE6-4342-B048-85BDC9FD1C3A}</a:tableStyleId>
              </a:tblPr>
              <a:tblGrid>
                <a:gridCol w="931607">
                  <a:extLst>
                    <a:ext uri="{9D8B030D-6E8A-4147-A177-3AD203B41FA5}">
                      <a16:colId xmlns:a16="http://schemas.microsoft.com/office/drawing/2014/main" val="20000"/>
                    </a:ext>
                  </a:extLst>
                </a:gridCol>
                <a:gridCol w="732087">
                  <a:extLst>
                    <a:ext uri="{9D8B030D-6E8A-4147-A177-3AD203B41FA5}">
                      <a16:colId xmlns:a16="http://schemas.microsoft.com/office/drawing/2014/main" val="20001"/>
                    </a:ext>
                  </a:extLst>
                </a:gridCol>
                <a:gridCol w="1335253">
                  <a:extLst>
                    <a:ext uri="{9D8B030D-6E8A-4147-A177-3AD203B41FA5}">
                      <a16:colId xmlns:a16="http://schemas.microsoft.com/office/drawing/2014/main" val="20002"/>
                    </a:ext>
                  </a:extLst>
                </a:gridCol>
                <a:gridCol w="2350293">
                  <a:extLst>
                    <a:ext uri="{9D8B030D-6E8A-4147-A177-3AD203B41FA5}">
                      <a16:colId xmlns:a16="http://schemas.microsoft.com/office/drawing/2014/main" val="20003"/>
                    </a:ext>
                  </a:extLst>
                </a:gridCol>
              </a:tblGrid>
              <a:tr h="540225">
                <a:tc gridSpan="2">
                  <a:txBody>
                    <a:bodyPr/>
                    <a:lstStyle/>
                    <a:p>
                      <a:pPr marL="0" marR="0" algn="ctr" hangingPunct="0">
                        <a:spcBef>
                          <a:spcPts val="335"/>
                        </a:spcBef>
                        <a:spcAft>
                          <a:spcPts val="335"/>
                        </a:spcAft>
                      </a:pPr>
                      <a:r>
                        <a:rPr lang="en-US" sz="2400" dirty="0">
                          <a:effectLst/>
                        </a:rPr>
                        <a:t>Interval </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tc gridSpan="2">
                  <a:txBody>
                    <a:bodyPr/>
                    <a:lstStyle/>
                    <a:p>
                      <a:pPr marL="0" marR="0" algn="ctr" hangingPunct="0">
                        <a:spcBef>
                          <a:spcPts val="335"/>
                        </a:spcBef>
                        <a:spcAft>
                          <a:spcPts val="335"/>
                        </a:spcAft>
                      </a:pPr>
                      <a:r>
                        <a:rPr lang="en-US" sz="2400" dirty="0">
                          <a:effectLst/>
                        </a:rPr>
                        <a:t>Interval Cox NPH Model</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extLst>
                  <a:ext uri="{0D108BD9-81ED-4DB2-BD59-A6C34878D82A}">
                    <a16:rowId xmlns:a16="http://schemas.microsoft.com/office/drawing/2014/main" val="10000"/>
                  </a:ext>
                </a:extLst>
              </a:tr>
              <a:tr h="540225">
                <a:tc gridSpan="2">
                  <a:txBody>
                    <a:bodyPr/>
                    <a:lstStyle/>
                    <a:p>
                      <a:pPr marL="0" marR="0" algn="ctr" hangingPunct="0">
                        <a:spcBef>
                          <a:spcPts val="335"/>
                        </a:spcBef>
                        <a:spcAft>
                          <a:spcPts val="335"/>
                        </a:spcAft>
                      </a:pPr>
                      <a:r>
                        <a:rPr lang="en-US" sz="2400" dirty="0">
                          <a:effectLst/>
                        </a:rPr>
                        <a:t>( t1 , t2 ]</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pPr marL="0" marR="0" algn="ctr" hangingPunct="0">
                        <a:spcBef>
                          <a:spcPts val="335"/>
                        </a:spcBef>
                        <a:spcAft>
                          <a:spcPts val="335"/>
                        </a:spcAft>
                      </a:pP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gridSpan="2">
                  <a:txBody>
                    <a:bodyPr/>
                    <a:lstStyle/>
                    <a:p>
                      <a:pPr marL="0" marR="0" algn="ctr" hangingPunct="0">
                        <a:spcBef>
                          <a:spcPts val="335"/>
                        </a:spcBef>
                        <a:spcAft>
                          <a:spcPts val="335"/>
                        </a:spcAft>
                      </a:pPr>
                      <a:r>
                        <a:rPr lang="en-US" sz="2400" dirty="0">
                          <a:effectLst/>
                        </a:rPr>
                        <a:t>HR(PD:HD) and 95% CI</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extLst>
                  <a:ext uri="{0D108BD9-81ED-4DB2-BD59-A6C34878D82A}">
                    <a16:rowId xmlns:a16="http://schemas.microsoft.com/office/drawing/2014/main" val="10001"/>
                  </a:ext>
                </a:extLst>
              </a:tr>
              <a:tr h="381808">
                <a:tc>
                  <a:txBody>
                    <a:bodyPr/>
                    <a:lstStyle/>
                    <a:p>
                      <a:pPr marL="0" marR="0" algn="ctr" hangingPunct="0">
                        <a:spcBef>
                          <a:spcPts val="335"/>
                        </a:spcBef>
                        <a:spcAft>
                          <a:spcPts val="335"/>
                        </a:spcAft>
                      </a:pPr>
                      <a:r>
                        <a:rPr lang="en-US" sz="2400" dirty="0">
                          <a:effectLst/>
                        </a:rPr>
                        <a:t>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0.68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(0.65-0.72)</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2"/>
                  </a:ext>
                </a:extLst>
              </a:tr>
              <a:tr h="381808">
                <a:tc>
                  <a:txBody>
                    <a:bodyPr/>
                    <a:lstStyle/>
                    <a:p>
                      <a:pPr marL="0" marR="0" algn="ctr" hangingPunct="0">
                        <a:spcBef>
                          <a:spcPts val="335"/>
                        </a:spcBef>
                        <a:spcAft>
                          <a:spcPts val="335"/>
                        </a:spcAft>
                      </a:pPr>
                      <a:r>
                        <a:rPr lang="en-US" sz="2400" dirty="0">
                          <a:effectLst/>
                        </a:rPr>
                        <a:t>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0.99</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(0.93-1.04)</a:t>
                      </a:r>
                      <a:r>
                        <a:rPr lang="en-US" sz="2400" baseline="30000" dirty="0">
                          <a:effectLst/>
                        </a:rPr>
                        <a:t>NS</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3"/>
                  </a:ext>
                </a:extLst>
              </a:tr>
              <a:tr h="381808">
                <a:tc>
                  <a:txBody>
                    <a:bodyPr/>
                    <a:lstStyle/>
                    <a:p>
                      <a:pPr marL="0" marR="0" algn="ctr" hangingPunct="0">
                        <a:spcBef>
                          <a:spcPts val="335"/>
                        </a:spcBef>
                        <a:spcAft>
                          <a:spcPts val="335"/>
                        </a:spcAft>
                      </a:pPr>
                      <a:r>
                        <a:rPr lang="en-US" sz="2400" dirty="0">
                          <a:effectLst/>
                        </a:rPr>
                        <a:t>12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1.14</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(1.08-1.21)</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4"/>
                  </a:ext>
                </a:extLst>
              </a:tr>
              <a:tr h="381808">
                <a:tc>
                  <a:txBody>
                    <a:bodyPr/>
                    <a:lstStyle/>
                    <a:p>
                      <a:pPr marL="0" marR="0" algn="ctr" hangingPunct="0">
                        <a:spcBef>
                          <a:spcPts val="335"/>
                        </a:spcBef>
                        <a:spcAft>
                          <a:spcPts val="335"/>
                        </a:spcAft>
                      </a:pPr>
                      <a:r>
                        <a:rPr lang="en-US" sz="2400" dirty="0">
                          <a:effectLst/>
                        </a:rPr>
                        <a:t>18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1.18</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(1.10-1.25)</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5"/>
                  </a:ext>
                </a:extLst>
              </a:tr>
              <a:tr h="381808">
                <a:tc>
                  <a:txBody>
                    <a:bodyPr/>
                    <a:lstStyle/>
                    <a:p>
                      <a:pPr marL="0" marR="0" algn="ctr" hangingPunct="0">
                        <a:spcBef>
                          <a:spcPts val="335"/>
                        </a:spcBef>
                        <a:spcAft>
                          <a:spcPts val="335"/>
                        </a:spcAft>
                      </a:pPr>
                      <a:r>
                        <a:rPr lang="en-US" sz="2400" dirty="0">
                          <a:effectLst/>
                        </a:rPr>
                        <a:t>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30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(1.17-1.33)</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6"/>
                  </a:ext>
                </a:extLst>
              </a:tr>
              <a:tr h="401089">
                <a:tc>
                  <a:txBody>
                    <a:bodyPr/>
                    <a:lstStyle/>
                    <a:p>
                      <a:pPr marL="0" marR="0" algn="ctr" hangingPunct="0">
                        <a:spcBef>
                          <a:spcPts val="335"/>
                        </a:spcBef>
                        <a:spcAft>
                          <a:spcPts val="335"/>
                        </a:spcAft>
                      </a:pPr>
                      <a:r>
                        <a:rPr lang="en-US" sz="2400" dirty="0">
                          <a:effectLst/>
                        </a:rPr>
                        <a:t>30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36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1.17</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(1.09-1.26)</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7"/>
                  </a:ext>
                </a:extLst>
              </a:tr>
              <a:tr h="381808">
                <a:tc>
                  <a:txBody>
                    <a:bodyPr/>
                    <a:lstStyle/>
                    <a:p>
                      <a:pPr marL="0" marR="0" algn="ctr" hangingPunct="0">
                        <a:spcBef>
                          <a:spcPts val="335"/>
                        </a:spcBef>
                        <a:spcAft>
                          <a:spcPts val="335"/>
                        </a:spcAft>
                      </a:pPr>
                      <a:r>
                        <a:rPr lang="en-US" sz="2400" dirty="0">
                          <a:effectLst/>
                        </a:rPr>
                        <a:t>36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42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(1.10-1.30)</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8"/>
                  </a:ext>
                </a:extLst>
              </a:tr>
              <a:tr h="381808">
                <a:tc>
                  <a:txBody>
                    <a:bodyPr/>
                    <a:lstStyle/>
                    <a:p>
                      <a:pPr marL="0" marR="0" algn="ctr" hangingPunct="0">
                        <a:spcBef>
                          <a:spcPts val="335"/>
                        </a:spcBef>
                        <a:spcAft>
                          <a:spcPts val="335"/>
                        </a:spcAft>
                      </a:pPr>
                      <a:r>
                        <a:rPr lang="en-US" sz="2400" dirty="0">
                          <a:effectLst/>
                        </a:rPr>
                        <a:t>42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48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1.27</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(1.15-1.40)</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9"/>
                  </a:ext>
                </a:extLst>
              </a:tr>
              <a:tr h="381808">
                <a:tc>
                  <a:txBody>
                    <a:bodyPr/>
                    <a:lstStyle/>
                    <a:p>
                      <a:pPr marL="0" marR="0" algn="ctr" hangingPunct="0">
                        <a:spcBef>
                          <a:spcPts val="335"/>
                        </a:spcBef>
                        <a:spcAft>
                          <a:spcPts val="335"/>
                        </a:spcAft>
                      </a:pPr>
                      <a:r>
                        <a:rPr lang="en-US" sz="2400" dirty="0">
                          <a:effectLst/>
                        </a:rPr>
                        <a:t>48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54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1.19</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(1.04-1.36)</a:t>
                      </a:r>
                      <a:r>
                        <a:rPr lang="en-US" sz="24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10"/>
                  </a:ext>
                </a:extLst>
              </a:tr>
              <a:tr h="381808">
                <a:tc>
                  <a:txBody>
                    <a:bodyPr/>
                    <a:lstStyle/>
                    <a:p>
                      <a:pPr marL="0" marR="0" algn="ctr" hangingPunct="0">
                        <a:spcBef>
                          <a:spcPts val="335"/>
                        </a:spcBef>
                        <a:spcAft>
                          <a:spcPts val="335"/>
                        </a:spcAft>
                      </a:pPr>
                      <a:r>
                        <a:rPr lang="en-US" sz="2400" dirty="0">
                          <a:effectLst/>
                        </a:rPr>
                        <a:t>54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60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(1.03-1.48)</a:t>
                      </a:r>
                      <a:r>
                        <a:rPr lang="en-US" sz="2400" baseline="30000" dirty="0">
                          <a:effectLst/>
                        </a:rPr>
                        <a:t>a</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11"/>
                  </a:ext>
                </a:extLst>
              </a:tr>
              <a:tr h="381808">
                <a:tc>
                  <a:txBody>
                    <a:bodyPr/>
                    <a:lstStyle/>
                    <a:p>
                      <a:pPr marL="0" marR="0" algn="ctr" hangingPunct="0">
                        <a:spcBef>
                          <a:spcPts val="335"/>
                        </a:spcBef>
                        <a:spcAft>
                          <a:spcPts val="335"/>
                        </a:spcAft>
                      </a:pPr>
                      <a:r>
                        <a:rPr lang="en-US" sz="2400" dirty="0">
                          <a:solidFill>
                            <a:srgbClr val="FF0000"/>
                          </a:solidFill>
                          <a:effectLst/>
                          <a:latin typeface="+mn-lt"/>
                          <a:ea typeface="Times New Roman" panose="02020603050405020304" pitchFamily="18" charset="0"/>
                        </a:rPr>
                        <a:t>0</a:t>
                      </a:r>
                    </a:p>
                  </a:txBody>
                  <a:tcPr marL="42545" marR="42545" marT="0" marB="0"/>
                </a:tc>
                <a:tc>
                  <a:txBody>
                    <a:bodyPr/>
                    <a:lstStyle/>
                    <a:p>
                      <a:pPr marL="0" marR="0" algn="ctr" hangingPunct="0">
                        <a:spcBef>
                          <a:spcPts val="335"/>
                        </a:spcBef>
                        <a:spcAft>
                          <a:spcPts val="335"/>
                        </a:spcAft>
                      </a:pPr>
                      <a:r>
                        <a:rPr lang="en-US" sz="2400" dirty="0">
                          <a:solidFill>
                            <a:srgbClr val="FF0000"/>
                          </a:solidFill>
                          <a:effectLst/>
                          <a:latin typeface="+mn-lt"/>
                          <a:ea typeface="Times New Roman" panose="02020603050405020304" pitchFamily="18" charset="0"/>
                        </a:rPr>
                        <a:t>60</a:t>
                      </a:r>
                    </a:p>
                  </a:txBody>
                  <a:tcPr marL="42545" marR="42545" marT="0" marB="0"/>
                </a:tc>
                <a:tc>
                  <a:txBody>
                    <a:bodyPr/>
                    <a:lstStyle/>
                    <a:p>
                      <a:pPr marL="0" marR="0" algn="ctr" hangingPunct="0">
                        <a:spcBef>
                          <a:spcPts val="335"/>
                        </a:spcBef>
                        <a:spcAft>
                          <a:spcPts val="335"/>
                        </a:spcAft>
                      </a:pPr>
                      <a:r>
                        <a:rPr lang="en-US" sz="2400" dirty="0">
                          <a:solidFill>
                            <a:srgbClr val="FF0000"/>
                          </a:solidFill>
                          <a:effectLst/>
                          <a:latin typeface="+mn-lt"/>
                          <a:ea typeface="Times New Roman" panose="02020603050405020304" pitchFamily="18" charset="0"/>
                        </a:rPr>
                        <a:t>1.03</a:t>
                      </a:r>
                    </a:p>
                  </a:txBody>
                  <a:tcPr marL="42545" marR="42545" marT="0" marB="0"/>
                </a:tc>
                <a:tc>
                  <a:txBody>
                    <a:bodyPr/>
                    <a:lstStyle/>
                    <a:p>
                      <a:pPr marL="0" marR="0" algn="ctr" hangingPunct="0">
                        <a:spcBef>
                          <a:spcPts val="335"/>
                        </a:spcBef>
                        <a:spcAft>
                          <a:spcPts val="335"/>
                        </a:spcAft>
                      </a:pPr>
                      <a:r>
                        <a:rPr lang="en-US" sz="2400" dirty="0">
                          <a:solidFill>
                            <a:srgbClr val="FF0000"/>
                          </a:solidFill>
                          <a:effectLst/>
                          <a:latin typeface="+mn-lt"/>
                          <a:ea typeface="Times New Roman" panose="02020603050405020304" pitchFamily="18" charset="0"/>
                        </a:rPr>
                        <a:t>(1.004,1.05)</a:t>
                      </a:r>
                      <a:r>
                        <a:rPr lang="en-US" sz="2400" baseline="30000" dirty="0">
                          <a:solidFill>
                            <a:srgbClr val="FF0000"/>
                          </a:solidFill>
                          <a:effectLst/>
                          <a:latin typeface="+mn-lt"/>
                          <a:ea typeface="Times New Roman" panose="02020603050405020304" pitchFamily="18" charset="0"/>
                        </a:rPr>
                        <a:t>a</a:t>
                      </a:r>
                      <a:endParaRPr lang="en-US" sz="2400" dirty="0">
                        <a:solidFill>
                          <a:srgbClr val="FF0000"/>
                        </a:solidFill>
                        <a:effectLst/>
                        <a:latin typeface="+mn-lt"/>
                        <a:ea typeface="Times New Roman" panose="02020603050405020304" pitchFamily="18" charset="0"/>
                      </a:endParaRPr>
                    </a:p>
                  </a:txBody>
                  <a:tcPr marL="42545" marR="42545" marT="0" marB="0"/>
                </a:tc>
                <a:extLst>
                  <a:ext uri="{0D108BD9-81ED-4DB2-BD59-A6C34878D82A}">
                    <a16:rowId xmlns:a16="http://schemas.microsoft.com/office/drawing/2014/main" val="10012"/>
                  </a:ext>
                </a:extLst>
              </a:tr>
            </a:tbl>
          </a:graphicData>
        </a:graphic>
      </p:graphicFrame>
      <p:sp>
        <p:nvSpPr>
          <p:cNvPr id="3" name="Title 1"/>
          <p:cNvSpPr txBox="1">
            <a:spLocks/>
          </p:cNvSpPr>
          <p:nvPr/>
        </p:nvSpPr>
        <p:spPr>
          <a:xfrm>
            <a:off x="76200" y="457200"/>
            <a:ext cx="9006840" cy="541338"/>
          </a:xfrm>
          <a:prstGeom prst="rect">
            <a:avLst/>
          </a:prstGeom>
        </p:spPr>
        <p:txBody>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anose="020B0604020202020204" pitchFamily="34" charset="0"/>
              </a:defRPr>
            </a:lvl2pPr>
            <a:lvl3pPr algn="l" rtl="0" eaLnBrk="0" fontAlgn="base" hangingPunct="0">
              <a:spcBef>
                <a:spcPct val="0"/>
              </a:spcBef>
              <a:spcAft>
                <a:spcPct val="0"/>
              </a:spcAft>
              <a:defRPr sz="3200">
                <a:solidFill>
                  <a:schemeClr val="tx1"/>
                </a:solidFill>
                <a:latin typeface="Arial" panose="020B0604020202020204" pitchFamily="34" charset="0"/>
              </a:defRPr>
            </a:lvl3pPr>
            <a:lvl4pPr algn="l" rtl="0" eaLnBrk="0" fontAlgn="base" hangingPunct="0">
              <a:spcBef>
                <a:spcPct val="0"/>
              </a:spcBef>
              <a:spcAft>
                <a:spcPct val="0"/>
              </a:spcAft>
              <a:defRPr sz="3200">
                <a:solidFill>
                  <a:schemeClr val="tx1"/>
                </a:solidFill>
                <a:latin typeface="Arial" panose="020B0604020202020204" pitchFamily="34" charset="0"/>
              </a:defRPr>
            </a:lvl4pPr>
            <a:lvl5pPr algn="l" rtl="0" eaLnBrk="0" fontAlgn="base" hangingPunct="0">
              <a:spcBef>
                <a:spcPct val="0"/>
              </a:spcBef>
              <a:spcAft>
                <a:spcPct val="0"/>
              </a:spcAft>
              <a:defRPr sz="3200">
                <a:solidFill>
                  <a:schemeClr val="tx1"/>
                </a:solidFill>
                <a:latin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defRPr>
            </a:lvl9pPr>
          </a:lstStyle>
          <a:p>
            <a:pPr algn="ctr"/>
            <a:r>
              <a:rPr lang="en-US" sz="2700" b="1" dirty="0">
                <a:solidFill>
                  <a:srgbClr val="FF0000"/>
                </a:solidFill>
              </a:rPr>
              <a:t>Time-independent HR versus Time-dependent HR’s </a:t>
            </a:r>
          </a:p>
        </p:txBody>
      </p:sp>
      <p:sp>
        <p:nvSpPr>
          <p:cNvPr id="4" name="TextBox 3"/>
          <p:cNvSpPr txBox="1"/>
          <p:nvPr/>
        </p:nvSpPr>
        <p:spPr>
          <a:xfrm>
            <a:off x="137160" y="6324600"/>
            <a:ext cx="8869680" cy="400110"/>
          </a:xfrm>
          <a:prstGeom prst="rect">
            <a:avLst/>
          </a:prstGeom>
          <a:noFill/>
        </p:spPr>
        <p:txBody>
          <a:bodyPr wrap="square" rtlCol="0">
            <a:spAutoFit/>
          </a:bodyPr>
          <a:lstStyle/>
          <a:p>
            <a:pPr algn="ctr"/>
            <a:r>
              <a:rPr lang="en-US" baseline="30000" dirty="0"/>
              <a:t>  </a:t>
            </a:r>
            <a:r>
              <a:rPr lang="en-US" sz="2000" dirty="0"/>
              <a:t>p-values: </a:t>
            </a:r>
            <a:r>
              <a:rPr lang="en-US" sz="2000" baseline="30000" dirty="0"/>
              <a:t>  NS</a:t>
            </a:r>
            <a:r>
              <a:rPr lang="en-US" sz="2000" dirty="0"/>
              <a:t> not significant; (p&gt;0.05); </a:t>
            </a:r>
            <a:r>
              <a:rPr lang="en-US" sz="2000" baseline="30000" dirty="0"/>
              <a:t>a</a:t>
            </a:r>
            <a:r>
              <a:rPr lang="en-US" sz="2000" dirty="0"/>
              <a:t> p&lt;0.05; </a:t>
            </a:r>
            <a:r>
              <a:rPr lang="en-US" sz="2000" baseline="30000" dirty="0"/>
              <a:t>b</a:t>
            </a:r>
            <a:r>
              <a:rPr lang="en-US" sz="2000" dirty="0"/>
              <a:t> p&lt;0.01; </a:t>
            </a:r>
            <a:r>
              <a:rPr lang="en-US" sz="2000" baseline="30000" dirty="0"/>
              <a:t>c</a:t>
            </a:r>
            <a:r>
              <a:rPr lang="en-US" sz="2000" dirty="0"/>
              <a:t> p&lt;0.001 </a:t>
            </a:r>
          </a:p>
        </p:txBody>
      </p:sp>
      <p:sp>
        <p:nvSpPr>
          <p:cNvPr id="5" name="TextBox 4"/>
          <p:cNvSpPr txBox="1"/>
          <p:nvPr/>
        </p:nvSpPr>
        <p:spPr>
          <a:xfrm>
            <a:off x="6263640" y="5715000"/>
            <a:ext cx="2727960" cy="584775"/>
          </a:xfrm>
          <a:prstGeom prst="rect">
            <a:avLst/>
          </a:prstGeom>
          <a:noFill/>
        </p:spPr>
        <p:txBody>
          <a:bodyPr wrap="square" rtlCol="0">
            <a:spAutoFit/>
          </a:bodyPr>
          <a:lstStyle/>
          <a:p>
            <a:r>
              <a:rPr lang="en-US" sz="3200" dirty="0">
                <a:solidFill>
                  <a:srgbClr val="FF0000"/>
                </a:solidFill>
              </a:rPr>
              <a:t>←</a:t>
            </a:r>
            <a:r>
              <a:rPr lang="en-US" sz="2400" b="1" dirty="0">
                <a:solidFill>
                  <a:srgbClr val="FF0000"/>
                </a:solidFill>
              </a:rPr>
              <a:t> Cox PH Model</a:t>
            </a:r>
          </a:p>
        </p:txBody>
      </p:sp>
    </p:spTree>
    <p:extLst>
      <p:ext uri="{BB962C8B-B14F-4D97-AF65-F5344CB8AC3E}">
        <p14:creationId xmlns:p14="http://schemas.microsoft.com/office/powerpoint/2010/main" val="7185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457200"/>
            <a:ext cx="9006840" cy="541338"/>
          </a:xfrm>
          <a:prstGeom prst="rect">
            <a:avLst/>
          </a:prstGeom>
        </p:spPr>
        <p:txBody>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anose="020B0604020202020204" pitchFamily="34" charset="0"/>
              </a:defRPr>
            </a:lvl2pPr>
            <a:lvl3pPr algn="l" rtl="0" eaLnBrk="0" fontAlgn="base" hangingPunct="0">
              <a:spcBef>
                <a:spcPct val="0"/>
              </a:spcBef>
              <a:spcAft>
                <a:spcPct val="0"/>
              </a:spcAft>
              <a:defRPr sz="3200">
                <a:solidFill>
                  <a:schemeClr val="tx1"/>
                </a:solidFill>
                <a:latin typeface="Arial" panose="020B0604020202020204" pitchFamily="34" charset="0"/>
              </a:defRPr>
            </a:lvl3pPr>
            <a:lvl4pPr algn="l" rtl="0" eaLnBrk="0" fontAlgn="base" hangingPunct="0">
              <a:spcBef>
                <a:spcPct val="0"/>
              </a:spcBef>
              <a:spcAft>
                <a:spcPct val="0"/>
              </a:spcAft>
              <a:defRPr sz="3200">
                <a:solidFill>
                  <a:schemeClr val="tx1"/>
                </a:solidFill>
                <a:latin typeface="Arial" panose="020B0604020202020204" pitchFamily="34" charset="0"/>
              </a:defRPr>
            </a:lvl4pPr>
            <a:lvl5pPr algn="l" rtl="0" eaLnBrk="0" fontAlgn="base" hangingPunct="0">
              <a:spcBef>
                <a:spcPct val="0"/>
              </a:spcBef>
              <a:spcAft>
                <a:spcPct val="0"/>
              </a:spcAft>
              <a:defRPr sz="3200">
                <a:solidFill>
                  <a:schemeClr val="tx1"/>
                </a:solidFill>
                <a:latin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defRPr>
            </a:lvl9pPr>
          </a:lstStyle>
          <a:p>
            <a:pPr algn="ctr"/>
            <a:r>
              <a:rPr lang="en-US" sz="2700" b="1" dirty="0">
                <a:solidFill>
                  <a:srgbClr val="FF0000"/>
                </a:solidFill>
              </a:rPr>
              <a:t>Adjusted HR’s from an Interval Cox NPH Model</a:t>
            </a:r>
          </a:p>
        </p:txBody>
      </p:sp>
      <p:sp>
        <p:nvSpPr>
          <p:cNvPr id="4" name="TextBox 3"/>
          <p:cNvSpPr txBox="1"/>
          <p:nvPr/>
        </p:nvSpPr>
        <p:spPr>
          <a:xfrm>
            <a:off x="7239000" y="1584960"/>
            <a:ext cx="1813561" cy="3785652"/>
          </a:xfrm>
          <a:prstGeom prst="rect">
            <a:avLst/>
          </a:prstGeom>
          <a:noFill/>
        </p:spPr>
        <p:txBody>
          <a:bodyPr wrap="square" rtlCol="0">
            <a:spAutoFit/>
          </a:bodyPr>
          <a:lstStyle/>
          <a:p>
            <a:r>
              <a:rPr lang="en-US" sz="2000" b="1" dirty="0">
                <a:solidFill>
                  <a:srgbClr val="FF0000"/>
                </a:solidFill>
              </a:rPr>
              <a:t>Result:</a:t>
            </a:r>
          </a:p>
          <a:p>
            <a:r>
              <a:rPr lang="en-US" sz="2000" b="1" dirty="0"/>
              <a:t>This plot shows the</a:t>
            </a:r>
          </a:p>
          <a:p>
            <a:r>
              <a:rPr lang="en-US" sz="2000" b="1" dirty="0"/>
              <a:t>assumption of a constant</a:t>
            </a:r>
          </a:p>
          <a:p>
            <a:r>
              <a:rPr lang="en-US" sz="2000" b="1" dirty="0"/>
              <a:t>HR is false.</a:t>
            </a:r>
          </a:p>
          <a:p>
            <a:endParaRPr lang="en-US" sz="2000" b="1" dirty="0"/>
          </a:p>
          <a:p>
            <a:r>
              <a:rPr lang="en-US" sz="2000" b="1" dirty="0">
                <a:solidFill>
                  <a:srgbClr val="FF0000"/>
                </a:solidFill>
              </a:rPr>
              <a:t>Question:</a:t>
            </a:r>
          </a:p>
          <a:p>
            <a:r>
              <a:rPr lang="en-US" sz="2000" b="1" dirty="0"/>
              <a:t>When does PD lose its survival advantage</a:t>
            </a:r>
            <a:r>
              <a:rPr lang="en-US" sz="2000" dirty="0"/>
              <a:t>?</a:t>
            </a:r>
          </a:p>
        </p:txBody>
      </p:sp>
      <p:pic>
        <p:nvPicPr>
          <p:cNvPr id="342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05218"/>
            <a:ext cx="7182696" cy="538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28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1553387"/>
              </p:ext>
            </p:extLst>
          </p:nvPr>
        </p:nvGraphicFramePr>
        <p:xfrm>
          <a:off x="152400" y="998539"/>
          <a:ext cx="5162152" cy="5158426"/>
        </p:xfrm>
        <a:graphic>
          <a:graphicData uri="http://schemas.openxmlformats.org/drawingml/2006/table">
            <a:tbl>
              <a:tblPr>
                <a:tableStyleId>{5C22544A-7EE6-4342-B048-85BDC9FD1C3A}</a:tableStyleId>
              </a:tblPr>
              <a:tblGrid>
                <a:gridCol w="899025">
                  <a:extLst>
                    <a:ext uri="{9D8B030D-6E8A-4147-A177-3AD203B41FA5}">
                      <a16:colId xmlns:a16="http://schemas.microsoft.com/office/drawing/2014/main" val="20000"/>
                    </a:ext>
                  </a:extLst>
                </a:gridCol>
                <a:gridCol w="706483">
                  <a:extLst>
                    <a:ext uri="{9D8B030D-6E8A-4147-A177-3AD203B41FA5}">
                      <a16:colId xmlns:a16="http://schemas.microsoft.com/office/drawing/2014/main" val="20001"/>
                    </a:ext>
                  </a:extLst>
                </a:gridCol>
                <a:gridCol w="1288553">
                  <a:extLst>
                    <a:ext uri="{9D8B030D-6E8A-4147-A177-3AD203B41FA5}">
                      <a16:colId xmlns:a16="http://schemas.microsoft.com/office/drawing/2014/main" val="20002"/>
                    </a:ext>
                  </a:extLst>
                </a:gridCol>
                <a:gridCol w="2268091">
                  <a:extLst>
                    <a:ext uri="{9D8B030D-6E8A-4147-A177-3AD203B41FA5}">
                      <a16:colId xmlns:a16="http://schemas.microsoft.com/office/drawing/2014/main" val="20003"/>
                    </a:ext>
                  </a:extLst>
                </a:gridCol>
              </a:tblGrid>
              <a:tr h="558610">
                <a:tc gridSpan="2">
                  <a:txBody>
                    <a:bodyPr/>
                    <a:lstStyle/>
                    <a:p>
                      <a:pPr marL="0" marR="0" algn="ctr" hangingPunct="0">
                        <a:spcBef>
                          <a:spcPts val="335"/>
                        </a:spcBef>
                        <a:spcAft>
                          <a:spcPts val="335"/>
                        </a:spcAft>
                      </a:pPr>
                      <a:r>
                        <a:rPr lang="en-US" sz="2400" dirty="0">
                          <a:effectLst/>
                        </a:rPr>
                        <a:t>Interval </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tc gridSpan="2">
                  <a:txBody>
                    <a:bodyPr/>
                    <a:lstStyle/>
                    <a:p>
                      <a:pPr marL="0" marR="0" algn="ctr" hangingPunct="0">
                        <a:spcBef>
                          <a:spcPts val="335"/>
                        </a:spcBef>
                        <a:spcAft>
                          <a:spcPts val="335"/>
                        </a:spcAft>
                      </a:pPr>
                      <a:r>
                        <a:rPr lang="en-US" sz="2400" dirty="0">
                          <a:effectLst/>
                        </a:rPr>
                        <a:t>Interval Cox NPH Model</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extLst>
                  <a:ext uri="{0D108BD9-81ED-4DB2-BD59-A6C34878D82A}">
                    <a16:rowId xmlns:a16="http://schemas.microsoft.com/office/drawing/2014/main" val="10000"/>
                  </a:ext>
                </a:extLst>
              </a:tr>
              <a:tr h="415231">
                <a:tc gridSpan="2">
                  <a:txBody>
                    <a:bodyPr/>
                    <a:lstStyle/>
                    <a:p>
                      <a:pPr marL="0" marR="0" algn="ctr" hangingPunct="0">
                        <a:spcBef>
                          <a:spcPts val="335"/>
                        </a:spcBef>
                        <a:spcAft>
                          <a:spcPts val="335"/>
                        </a:spcAft>
                      </a:pPr>
                      <a:r>
                        <a:rPr lang="en-US" sz="2400" dirty="0">
                          <a:effectLst/>
                        </a:rPr>
                        <a:t>( t1 , t2 ]</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pPr marL="0" marR="0" algn="ctr" hangingPunct="0">
                        <a:spcBef>
                          <a:spcPts val="335"/>
                        </a:spcBef>
                        <a:spcAft>
                          <a:spcPts val="335"/>
                        </a:spcAft>
                      </a:pP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gridSpan="2">
                  <a:txBody>
                    <a:bodyPr/>
                    <a:lstStyle/>
                    <a:p>
                      <a:pPr marL="0" marR="0" algn="ctr" hangingPunct="0">
                        <a:spcBef>
                          <a:spcPts val="335"/>
                        </a:spcBef>
                        <a:spcAft>
                          <a:spcPts val="335"/>
                        </a:spcAft>
                      </a:pPr>
                      <a:r>
                        <a:rPr lang="en-US" sz="2400" dirty="0">
                          <a:effectLst/>
                        </a:rPr>
                        <a:t>HR(PD:HD) and 95% CI</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extLst>
                  <a:ext uri="{0D108BD9-81ED-4DB2-BD59-A6C34878D82A}">
                    <a16:rowId xmlns:a16="http://schemas.microsoft.com/office/drawing/2014/main" val="10001"/>
                  </a:ext>
                </a:extLst>
              </a:tr>
              <a:tr h="395872">
                <a:tc>
                  <a:txBody>
                    <a:bodyPr/>
                    <a:lstStyle/>
                    <a:p>
                      <a:pPr marL="0" marR="0" algn="ctr" hangingPunct="0">
                        <a:spcBef>
                          <a:spcPts val="335"/>
                        </a:spcBef>
                        <a:spcAft>
                          <a:spcPts val="335"/>
                        </a:spcAft>
                      </a:pPr>
                      <a:r>
                        <a:rPr lang="en-US" sz="2400" dirty="0">
                          <a:effectLst/>
                        </a:rPr>
                        <a:t>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0.68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(0.65-0.72)</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2"/>
                  </a:ext>
                </a:extLst>
              </a:tr>
              <a:tr h="466865">
                <a:tc>
                  <a:txBody>
                    <a:bodyPr/>
                    <a:lstStyle/>
                    <a:p>
                      <a:pPr marL="0" marR="0" algn="ctr" hangingPunct="0">
                        <a:spcBef>
                          <a:spcPts val="335"/>
                        </a:spcBef>
                        <a:spcAft>
                          <a:spcPts val="335"/>
                        </a:spcAft>
                      </a:pPr>
                      <a:r>
                        <a:rPr lang="en-US" sz="2400" dirty="0">
                          <a:effectLst/>
                        </a:rPr>
                        <a:t>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0.99</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(0.93-1.04)</a:t>
                      </a:r>
                      <a:r>
                        <a:rPr lang="en-US" sz="2400" baseline="30000" dirty="0">
                          <a:effectLst/>
                        </a:rPr>
                        <a:t>NS</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3"/>
                  </a:ext>
                </a:extLst>
              </a:tr>
              <a:tr h="415231">
                <a:tc>
                  <a:txBody>
                    <a:bodyPr/>
                    <a:lstStyle/>
                    <a:p>
                      <a:pPr marL="0" marR="0" algn="ctr" hangingPunct="0">
                        <a:spcBef>
                          <a:spcPts val="335"/>
                        </a:spcBef>
                        <a:spcAft>
                          <a:spcPts val="335"/>
                        </a:spcAft>
                      </a:pPr>
                      <a:r>
                        <a:rPr lang="en-US" sz="2400" dirty="0">
                          <a:effectLst/>
                        </a:rPr>
                        <a:t>12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1.14</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(1.08-1.21)</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4"/>
                  </a:ext>
                </a:extLst>
              </a:tr>
              <a:tr h="415231">
                <a:tc>
                  <a:txBody>
                    <a:bodyPr/>
                    <a:lstStyle/>
                    <a:p>
                      <a:pPr marL="0" marR="0" algn="ctr" hangingPunct="0">
                        <a:spcBef>
                          <a:spcPts val="335"/>
                        </a:spcBef>
                        <a:spcAft>
                          <a:spcPts val="335"/>
                        </a:spcAft>
                      </a:pPr>
                      <a:r>
                        <a:rPr lang="en-US" sz="2400" dirty="0">
                          <a:effectLst/>
                        </a:rPr>
                        <a:t>18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1.18</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(1.10-1.25)</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5"/>
                  </a:ext>
                </a:extLst>
              </a:tr>
              <a:tr h="415231">
                <a:tc>
                  <a:txBody>
                    <a:bodyPr/>
                    <a:lstStyle/>
                    <a:p>
                      <a:pPr marL="0" marR="0" algn="ctr" hangingPunct="0">
                        <a:spcBef>
                          <a:spcPts val="335"/>
                        </a:spcBef>
                        <a:spcAft>
                          <a:spcPts val="335"/>
                        </a:spcAft>
                      </a:pPr>
                      <a:r>
                        <a:rPr lang="en-US" sz="2400" dirty="0">
                          <a:effectLst/>
                        </a:rPr>
                        <a:t>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30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(1.17-1.33)</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6"/>
                  </a:ext>
                </a:extLst>
              </a:tr>
              <a:tr h="415231">
                <a:tc>
                  <a:txBody>
                    <a:bodyPr/>
                    <a:lstStyle/>
                    <a:p>
                      <a:pPr marL="0" marR="0" algn="ctr" hangingPunct="0">
                        <a:spcBef>
                          <a:spcPts val="335"/>
                        </a:spcBef>
                        <a:spcAft>
                          <a:spcPts val="335"/>
                        </a:spcAft>
                      </a:pPr>
                      <a:r>
                        <a:rPr lang="en-US" sz="2400" dirty="0">
                          <a:effectLst/>
                        </a:rPr>
                        <a:t>30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36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1.17</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(1.09-1.26)</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7"/>
                  </a:ext>
                </a:extLst>
              </a:tr>
              <a:tr h="415231">
                <a:tc>
                  <a:txBody>
                    <a:bodyPr/>
                    <a:lstStyle/>
                    <a:p>
                      <a:pPr marL="0" marR="0" algn="ctr" hangingPunct="0">
                        <a:spcBef>
                          <a:spcPts val="335"/>
                        </a:spcBef>
                        <a:spcAft>
                          <a:spcPts val="335"/>
                        </a:spcAft>
                      </a:pPr>
                      <a:r>
                        <a:rPr lang="en-US" sz="2400" dirty="0">
                          <a:effectLst/>
                        </a:rPr>
                        <a:t>36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42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(1.10-1.30)</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8"/>
                  </a:ext>
                </a:extLst>
              </a:tr>
              <a:tr h="415231">
                <a:tc>
                  <a:txBody>
                    <a:bodyPr/>
                    <a:lstStyle/>
                    <a:p>
                      <a:pPr marL="0" marR="0" algn="ctr" hangingPunct="0">
                        <a:spcBef>
                          <a:spcPts val="335"/>
                        </a:spcBef>
                        <a:spcAft>
                          <a:spcPts val="335"/>
                        </a:spcAft>
                      </a:pPr>
                      <a:r>
                        <a:rPr lang="en-US" sz="2400" dirty="0">
                          <a:effectLst/>
                        </a:rPr>
                        <a:t>42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48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1.27</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(1.15-1.40)</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9"/>
                  </a:ext>
                </a:extLst>
              </a:tr>
              <a:tr h="415231">
                <a:tc>
                  <a:txBody>
                    <a:bodyPr/>
                    <a:lstStyle/>
                    <a:p>
                      <a:pPr marL="0" marR="0" algn="ctr" hangingPunct="0">
                        <a:spcBef>
                          <a:spcPts val="335"/>
                        </a:spcBef>
                        <a:spcAft>
                          <a:spcPts val="335"/>
                        </a:spcAft>
                      </a:pPr>
                      <a:r>
                        <a:rPr lang="en-US" sz="2400" dirty="0">
                          <a:effectLst/>
                        </a:rPr>
                        <a:t>48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54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1.19</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(1.04-1.36)</a:t>
                      </a:r>
                      <a:r>
                        <a:rPr lang="en-US" sz="24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10"/>
                  </a:ext>
                </a:extLst>
              </a:tr>
              <a:tr h="415231">
                <a:tc>
                  <a:txBody>
                    <a:bodyPr/>
                    <a:lstStyle/>
                    <a:p>
                      <a:pPr marL="0" marR="0" algn="ctr" hangingPunct="0">
                        <a:spcBef>
                          <a:spcPts val="335"/>
                        </a:spcBef>
                        <a:spcAft>
                          <a:spcPts val="335"/>
                        </a:spcAft>
                      </a:pPr>
                      <a:r>
                        <a:rPr lang="en-US" sz="2400" dirty="0">
                          <a:effectLst/>
                        </a:rPr>
                        <a:t>54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60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(1.03-1.48)</a:t>
                      </a:r>
                      <a:r>
                        <a:rPr lang="en-US" sz="2400" baseline="30000" dirty="0">
                          <a:effectLst/>
                        </a:rPr>
                        <a:t>a</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11"/>
                  </a:ext>
                </a:extLst>
              </a:tr>
            </a:tbl>
          </a:graphicData>
        </a:graphic>
      </p:graphicFrame>
      <p:sp>
        <p:nvSpPr>
          <p:cNvPr id="3" name="Title 1"/>
          <p:cNvSpPr txBox="1">
            <a:spLocks/>
          </p:cNvSpPr>
          <p:nvPr/>
        </p:nvSpPr>
        <p:spPr>
          <a:xfrm>
            <a:off x="457200" y="457200"/>
            <a:ext cx="8229600" cy="541338"/>
          </a:xfrm>
          <a:prstGeom prst="rect">
            <a:avLst/>
          </a:prstGeom>
        </p:spPr>
        <p:txBody>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anose="020B0604020202020204" pitchFamily="34" charset="0"/>
              </a:defRPr>
            </a:lvl2pPr>
            <a:lvl3pPr algn="l" rtl="0" eaLnBrk="0" fontAlgn="base" hangingPunct="0">
              <a:spcBef>
                <a:spcPct val="0"/>
              </a:spcBef>
              <a:spcAft>
                <a:spcPct val="0"/>
              </a:spcAft>
              <a:defRPr sz="3200">
                <a:solidFill>
                  <a:schemeClr val="tx1"/>
                </a:solidFill>
                <a:latin typeface="Arial" panose="020B0604020202020204" pitchFamily="34" charset="0"/>
              </a:defRPr>
            </a:lvl3pPr>
            <a:lvl4pPr algn="l" rtl="0" eaLnBrk="0" fontAlgn="base" hangingPunct="0">
              <a:spcBef>
                <a:spcPct val="0"/>
              </a:spcBef>
              <a:spcAft>
                <a:spcPct val="0"/>
              </a:spcAft>
              <a:defRPr sz="3200">
                <a:solidFill>
                  <a:schemeClr val="tx1"/>
                </a:solidFill>
                <a:latin typeface="Arial" panose="020B0604020202020204" pitchFamily="34" charset="0"/>
              </a:defRPr>
            </a:lvl4pPr>
            <a:lvl5pPr algn="l" rtl="0" eaLnBrk="0" fontAlgn="base" hangingPunct="0">
              <a:spcBef>
                <a:spcPct val="0"/>
              </a:spcBef>
              <a:spcAft>
                <a:spcPct val="0"/>
              </a:spcAft>
              <a:defRPr sz="3200">
                <a:solidFill>
                  <a:schemeClr val="tx1"/>
                </a:solidFill>
                <a:latin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defRPr>
            </a:lvl9pPr>
          </a:lstStyle>
          <a:p>
            <a:pPr algn="ctr"/>
            <a:r>
              <a:rPr lang="en-US" b="1" dirty="0">
                <a:solidFill>
                  <a:srgbClr val="FF0000"/>
                </a:solidFill>
              </a:rPr>
              <a:t>Time-dependent HR’s versus CHR’s</a:t>
            </a:r>
          </a:p>
        </p:txBody>
      </p:sp>
      <p:sp>
        <p:nvSpPr>
          <p:cNvPr id="4" name="TextBox 3"/>
          <p:cNvSpPr txBox="1"/>
          <p:nvPr/>
        </p:nvSpPr>
        <p:spPr>
          <a:xfrm>
            <a:off x="137160" y="6233160"/>
            <a:ext cx="8869680" cy="400110"/>
          </a:xfrm>
          <a:prstGeom prst="rect">
            <a:avLst/>
          </a:prstGeom>
          <a:noFill/>
        </p:spPr>
        <p:txBody>
          <a:bodyPr wrap="square" rtlCol="0">
            <a:spAutoFit/>
          </a:bodyPr>
          <a:lstStyle/>
          <a:p>
            <a:pPr algn="ctr"/>
            <a:r>
              <a:rPr lang="en-US" baseline="30000" dirty="0"/>
              <a:t>  </a:t>
            </a:r>
            <a:r>
              <a:rPr lang="en-US" sz="2000" dirty="0"/>
              <a:t>p-values: </a:t>
            </a:r>
            <a:r>
              <a:rPr lang="en-US" sz="2000" baseline="30000" dirty="0"/>
              <a:t>  NS</a:t>
            </a:r>
            <a:r>
              <a:rPr lang="en-US" sz="2000" dirty="0"/>
              <a:t> not significant; (p&gt;0.05); </a:t>
            </a:r>
            <a:r>
              <a:rPr lang="en-US" sz="2000" baseline="30000" dirty="0"/>
              <a:t>a</a:t>
            </a:r>
            <a:r>
              <a:rPr lang="en-US" sz="2000" dirty="0"/>
              <a:t> p&lt;0.05; </a:t>
            </a:r>
            <a:r>
              <a:rPr lang="en-US" sz="2000" baseline="30000" dirty="0"/>
              <a:t>b</a:t>
            </a:r>
            <a:r>
              <a:rPr lang="en-US" sz="2000" dirty="0"/>
              <a:t> p&lt;0.01; </a:t>
            </a:r>
            <a:r>
              <a:rPr lang="en-US" sz="2000" baseline="30000" dirty="0"/>
              <a:t>c</a:t>
            </a:r>
            <a:r>
              <a:rPr lang="en-US" sz="2000" dirty="0"/>
              <a:t> p&lt;0.001 </a:t>
            </a:r>
          </a:p>
        </p:txBody>
      </p:sp>
    </p:spTree>
    <p:extLst>
      <p:ext uri="{BB962C8B-B14F-4D97-AF65-F5344CB8AC3E}">
        <p14:creationId xmlns:p14="http://schemas.microsoft.com/office/powerpoint/2010/main" val="82214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7338" y="528638"/>
            <a:ext cx="8562975" cy="609600"/>
          </a:xfr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b"/>
          <a:lstStyle/>
          <a:p>
            <a:pPr algn="ctr" eaLnBrk="1" hangingPunct="1"/>
            <a:r>
              <a:rPr lang="en-US" altLang="en-US" b="1" dirty="0"/>
              <a:t>Introduction and Goals </a:t>
            </a:r>
          </a:p>
        </p:txBody>
      </p:sp>
      <p:sp>
        <p:nvSpPr>
          <p:cNvPr id="7171" name="Rectangle 3"/>
          <p:cNvSpPr>
            <a:spLocks noGrp="1" noChangeArrowheads="1"/>
          </p:cNvSpPr>
          <p:nvPr>
            <p:ph type="body" idx="1"/>
          </p:nvPr>
        </p:nvSpPr>
        <p:spPr>
          <a:xfrm>
            <a:off x="188694" y="1497558"/>
            <a:ext cx="8772425" cy="4967409"/>
          </a:xfr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ctr"/>
          <a:lstStyle/>
          <a:p>
            <a:pPr marL="0" indent="0" algn="ctr" eaLnBrk="1" hangingPunct="1">
              <a:lnSpc>
                <a:spcPct val="90000"/>
              </a:lnSpc>
              <a:buFont typeface="Wingdings" panose="05000000000000000000" pitchFamily="2" charset="2"/>
              <a:buNone/>
            </a:pPr>
            <a:r>
              <a:rPr lang="en-US" altLang="en-US" sz="3200" b="1" dirty="0">
                <a:solidFill>
                  <a:srgbClr val="FF0000"/>
                </a:solidFill>
              </a:rPr>
              <a:t>Prognostic vs. Prevailing Evidence in Survival Analysis</a:t>
            </a:r>
          </a:p>
          <a:p>
            <a:pPr marL="0" indent="0" eaLnBrk="1" hangingPunct="1">
              <a:lnSpc>
                <a:spcPct val="90000"/>
              </a:lnSpc>
              <a:buFont typeface="Wingdings" panose="05000000000000000000" pitchFamily="2" charset="2"/>
              <a:buNone/>
            </a:pPr>
            <a:endParaRPr lang="en-US" altLang="en-US" sz="1000" dirty="0"/>
          </a:p>
          <a:p>
            <a:pPr eaLnBrk="1" hangingPunct="1">
              <a:lnSpc>
                <a:spcPct val="90000"/>
              </a:lnSpc>
            </a:pPr>
            <a:r>
              <a:rPr lang="en-US" altLang="en-US" b="1" dirty="0"/>
              <a:t>Prognostic evidence</a:t>
            </a:r>
          </a:p>
          <a:p>
            <a:pPr lvl="1" eaLnBrk="1" hangingPunct="1"/>
            <a:r>
              <a:rPr lang="en-US" altLang="en-US" sz="2400" b="1" dirty="0">
                <a:solidFill>
                  <a:srgbClr val="1807F7"/>
                </a:solidFill>
              </a:rPr>
              <a:t>Goal:</a:t>
            </a:r>
            <a:r>
              <a:rPr lang="en-US" altLang="en-US" sz="2400" dirty="0">
                <a:solidFill>
                  <a:srgbClr val="1807F7"/>
                </a:solidFill>
              </a:rPr>
              <a:t> </a:t>
            </a:r>
            <a:r>
              <a:rPr lang="en-US" altLang="en-US" sz="2400" dirty="0"/>
              <a:t>Provide </a:t>
            </a:r>
            <a:r>
              <a:rPr lang="en-US" altLang="en-US" sz="2400" b="1" i="1" dirty="0">
                <a:solidFill>
                  <a:srgbClr val="FF0000"/>
                </a:solidFill>
              </a:rPr>
              <a:t>prognostic</a:t>
            </a:r>
            <a:r>
              <a:rPr lang="en-US" altLang="en-US" sz="2400" dirty="0"/>
              <a:t> evidence of a benefit between two treatments on the basis of the initial treatment a patient may choose, be assigned to, or be randomized to. </a:t>
            </a:r>
          </a:p>
          <a:p>
            <a:pPr lvl="2" eaLnBrk="1" hangingPunct="1"/>
            <a:endParaRPr lang="en-US" altLang="en-US" sz="1000" dirty="0"/>
          </a:p>
          <a:p>
            <a:pPr lvl="1" eaLnBrk="1" hangingPunct="1"/>
            <a:r>
              <a:rPr lang="en-US" altLang="en-US" sz="2400" b="1" dirty="0">
                <a:solidFill>
                  <a:srgbClr val="1807F7"/>
                </a:solidFill>
              </a:rPr>
              <a:t>Example:</a:t>
            </a:r>
            <a:r>
              <a:rPr lang="en-US" altLang="en-US" sz="2400" dirty="0"/>
              <a:t> What is the expected or predicted survival among patients with end-stage renal disease (</a:t>
            </a:r>
            <a:r>
              <a:rPr lang="en-US" altLang="en-US" sz="2400" dirty="0">
                <a:solidFill>
                  <a:srgbClr val="FF0000"/>
                </a:solidFill>
              </a:rPr>
              <a:t>ESRD</a:t>
            </a:r>
            <a:r>
              <a:rPr lang="en-US" altLang="en-US" sz="2400" dirty="0"/>
              <a:t>) who start dialysis on peritoneal dialysis (</a:t>
            </a:r>
            <a:r>
              <a:rPr lang="en-US" altLang="en-US" sz="2400" dirty="0">
                <a:solidFill>
                  <a:srgbClr val="FF0000"/>
                </a:solidFill>
              </a:rPr>
              <a:t>PD</a:t>
            </a:r>
            <a:r>
              <a:rPr lang="en-US" altLang="en-US" sz="2400" dirty="0"/>
              <a:t>) versus in-center hemodialysis (</a:t>
            </a:r>
            <a:r>
              <a:rPr lang="en-US" altLang="en-US" sz="2400" dirty="0">
                <a:solidFill>
                  <a:srgbClr val="FF0000"/>
                </a:solidFill>
              </a:rPr>
              <a:t>HD</a:t>
            </a:r>
            <a:r>
              <a:rPr lang="en-US" altLang="en-US" sz="2400" dirty="0"/>
              <a:t>)? </a:t>
            </a:r>
          </a:p>
          <a:p>
            <a:pPr lvl="1" eaLnBrk="1" hangingPunct="1"/>
            <a:r>
              <a:rPr lang="en-US" altLang="en-US" sz="2400" dirty="0"/>
              <a:t>This question is based on the </a:t>
            </a:r>
            <a:r>
              <a:rPr lang="en-US" altLang="en-US" sz="2400" b="1" i="1" dirty="0">
                <a:solidFill>
                  <a:srgbClr val="FF0000"/>
                </a:solidFill>
              </a:rPr>
              <a:t>intent-to-treat</a:t>
            </a:r>
            <a:r>
              <a:rPr lang="en-US" altLang="en-US" sz="2400" dirty="0">
                <a:solidFill>
                  <a:srgbClr val="FF0000"/>
                </a:solidFill>
              </a:rPr>
              <a:t> </a:t>
            </a:r>
            <a:r>
              <a:rPr lang="en-US" altLang="en-US" sz="2400" dirty="0"/>
              <a:t>principle.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7295436"/>
              </p:ext>
            </p:extLst>
          </p:nvPr>
        </p:nvGraphicFramePr>
        <p:xfrm>
          <a:off x="152400" y="998539"/>
          <a:ext cx="8869680" cy="5158426"/>
        </p:xfrm>
        <a:graphic>
          <a:graphicData uri="http://schemas.openxmlformats.org/drawingml/2006/table">
            <a:tbl>
              <a:tblPr>
                <a:tableStyleId>{5C22544A-7EE6-4342-B048-85BDC9FD1C3A}</a:tableStyleId>
              </a:tblPr>
              <a:tblGrid>
                <a:gridCol w="899025">
                  <a:extLst>
                    <a:ext uri="{9D8B030D-6E8A-4147-A177-3AD203B41FA5}">
                      <a16:colId xmlns:a16="http://schemas.microsoft.com/office/drawing/2014/main" val="20000"/>
                    </a:ext>
                  </a:extLst>
                </a:gridCol>
                <a:gridCol w="706483">
                  <a:extLst>
                    <a:ext uri="{9D8B030D-6E8A-4147-A177-3AD203B41FA5}">
                      <a16:colId xmlns:a16="http://schemas.microsoft.com/office/drawing/2014/main" val="20001"/>
                    </a:ext>
                  </a:extLst>
                </a:gridCol>
                <a:gridCol w="1288553">
                  <a:extLst>
                    <a:ext uri="{9D8B030D-6E8A-4147-A177-3AD203B41FA5}">
                      <a16:colId xmlns:a16="http://schemas.microsoft.com/office/drawing/2014/main" val="20002"/>
                    </a:ext>
                  </a:extLst>
                </a:gridCol>
                <a:gridCol w="2268091">
                  <a:extLst>
                    <a:ext uri="{9D8B030D-6E8A-4147-A177-3AD203B41FA5}">
                      <a16:colId xmlns:a16="http://schemas.microsoft.com/office/drawing/2014/main" val="20003"/>
                    </a:ext>
                  </a:extLst>
                </a:gridCol>
                <a:gridCol w="1597568">
                  <a:extLst>
                    <a:ext uri="{9D8B030D-6E8A-4147-A177-3AD203B41FA5}">
                      <a16:colId xmlns:a16="http://schemas.microsoft.com/office/drawing/2014/main" val="20004"/>
                    </a:ext>
                  </a:extLst>
                </a:gridCol>
                <a:gridCol w="2109960">
                  <a:extLst>
                    <a:ext uri="{9D8B030D-6E8A-4147-A177-3AD203B41FA5}">
                      <a16:colId xmlns:a16="http://schemas.microsoft.com/office/drawing/2014/main" val="20005"/>
                    </a:ext>
                  </a:extLst>
                </a:gridCol>
              </a:tblGrid>
              <a:tr h="558610">
                <a:tc gridSpan="2">
                  <a:txBody>
                    <a:bodyPr/>
                    <a:lstStyle/>
                    <a:p>
                      <a:pPr marL="0" marR="0" algn="ctr" hangingPunct="0">
                        <a:spcBef>
                          <a:spcPts val="335"/>
                        </a:spcBef>
                        <a:spcAft>
                          <a:spcPts val="335"/>
                        </a:spcAft>
                      </a:pPr>
                      <a:r>
                        <a:rPr lang="en-US" sz="2400" dirty="0">
                          <a:effectLst/>
                        </a:rPr>
                        <a:t>Interval </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tc gridSpan="2">
                  <a:txBody>
                    <a:bodyPr/>
                    <a:lstStyle/>
                    <a:p>
                      <a:pPr marL="0" marR="0" algn="ctr" hangingPunct="0">
                        <a:spcBef>
                          <a:spcPts val="335"/>
                        </a:spcBef>
                        <a:spcAft>
                          <a:spcPts val="335"/>
                        </a:spcAft>
                      </a:pPr>
                      <a:r>
                        <a:rPr lang="en-US" sz="2400" dirty="0">
                          <a:effectLst/>
                        </a:rPr>
                        <a:t>Interval Cox NPH Model</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tc gridSpan="2">
                  <a:txBody>
                    <a:bodyPr/>
                    <a:lstStyle/>
                    <a:p>
                      <a:pPr marL="0" marR="0" algn="ctr" hangingPunct="0">
                        <a:spcBef>
                          <a:spcPts val="335"/>
                        </a:spcBef>
                        <a:spcAft>
                          <a:spcPts val="335"/>
                        </a:spcAft>
                      </a:pPr>
                      <a:r>
                        <a:rPr lang="en-US" sz="2400" dirty="0">
                          <a:effectLst/>
                        </a:rPr>
                        <a:t>Stratified Cox PH Model</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extLst>
                  <a:ext uri="{0D108BD9-81ED-4DB2-BD59-A6C34878D82A}">
                    <a16:rowId xmlns:a16="http://schemas.microsoft.com/office/drawing/2014/main" val="10000"/>
                  </a:ext>
                </a:extLst>
              </a:tr>
              <a:tr h="415231">
                <a:tc gridSpan="2">
                  <a:txBody>
                    <a:bodyPr/>
                    <a:lstStyle/>
                    <a:p>
                      <a:pPr marL="0" marR="0" algn="ctr" hangingPunct="0">
                        <a:spcBef>
                          <a:spcPts val="335"/>
                        </a:spcBef>
                        <a:spcAft>
                          <a:spcPts val="335"/>
                        </a:spcAft>
                      </a:pPr>
                      <a:r>
                        <a:rPr lang="en-US" sz="2400" dirty="0">
                          <a:effectLst/>
                        </a:rPr>
                        <a:t>( t1 , t2 ]</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pPr marL="0" marR="0" algn="ctr" hangingPunct="0">
                        <a:spcBef>
                          <a:spcPts val="335"/>
                        </a:spcBef>
                        <a:spcAft>
                          <a:spcPts val="335"/>
                        </a:spcAft>
                      </a:pP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gridSpan="2">
                  <a:txBody>
                    <a:bodyPr/>
                    <a:lstStyle/>
                    <a:p>
                      <a:pPr marL="0" marR="0" algn="ctr" hangingPunct="0">
                        <a:spcBef>
                          <a:spcPts val="335"/>
                        </a:spcBef>
                        <a:spcAft>
                          <a:spcPts val="335"/>
                        </a:spcAft>
                      </a:pPr>
                      <a:r>
                        <a:rPr lang="en-US" sz="2400" dirty="0">
                          <a:effectLst/>
                        </a:rPr>
                        <a:t>HR(PD:HD) and 95% CI</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tc gridSpan="2">
                  <a:txBody>
                    <a:bodyPr/>
                    <a:lstStyle/>
                    <a:p>
                      <a:pPr marL="0" marR="0" algn="ctr" hangingPunct="0">
                        <a:spcBef>
                          <a:spcPts val="335"/>
                        </a:spcBef>
                        <a:spcAft>
                          <a:spcPts val="335"/>
                        </a:spcAft>
                      </a:pPr>
                      <a:r>
                        <a:rPr lang="en-US" sz="2400" dirty="0">
                          <a:effectLst/>
                        </a:rPr>
                        <a:t>CHR(PD:HD) and</a:t>
                      </a:r>
                      <a:r>
                        <a:rPr lang="en-US" sz="2400" baseline="0" dirty="0">
                          <a:effectLst/>
                        </a:rPr>
                        <a:t> 95% CI</a:t>
                      </a:r>
                      <a:endParaRPr lang="en-US" sz="2400" dirty="0">
                        <a:effectLst/>
                        <a:latin typeface="Times New Roman" panose="02020603050405020304" pitchFamily="18" charset="0"/>
                        <a:ea typeface="Times New Roman" panose="02020603050405020304" pitchFamily="18" charset="0"/>
                      </a:endParaRPr>
                    </a:p>
                  </a:txBody>
                  <a:tcPr marL="42545" marR="42545" marT="0" marB="0" anchor="b"/>
                </a:tc>
                <a:tc hMerge="1">
                  <a:txBody>
                    <a:bodyPr/>
                    <a:lstStyle/>
                    <a:p>
                      <a:endParaRPr lang="en-US"/>
                    </a:p>
                  </a:txBody>
                  <a:tcPr/>
                </a:tc>
                <a:extLst>
                  <a:ext uri="{0D108BD9-81ED-4DB2-BD59-A6C34878D82A}">
                    <a16:rowId xmlns:a16="http://schemas.microsoft.com/office/drawing/2014/main" val="10001"/>
                  </a:ext>
                </a:extLst>
              </a:tr>
              <a:tr h="395872">
                <a:tc>
                  <a:txBody>
                    <a:bodyPr/>
                    <a:lstStyle/>
                    <a:p>
                      <a:pPr marL="0" marR="0" algn="ctr" hangingPunct="0">
                        <a:spcBef>
                          <a:spcPts val="335"/>
                        </a:spcBef>
                        <a:spcAft>
                          <a:spcPts val="335"/>
                        </a:spcAft>
                      </a:pPr>
                      <a:r>
                        <a:rPr lang="en-US" sz="2400" dirty="0">
                          <a:effectLst/>
                        </a:rPr>
                        <a:t>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0.68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(0.65-0.72)</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0.69</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(0.63-0.76)</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2"/>
                  </a:ext>
                </a:extLst>
              </a:tr>
              <a:tr h="466865">
                <a:tc>
                  <a:txBody>
                    <a:bodyPr/>
                    <a:lstStyle/>
                    <a:p>
                      <a:pPr marL="0" marR="0" algn="ctr" hangingPunct="0">
                        <a:spcBef>
                          <a:spcPts val="335"/>
                        </a:spcBef>
                        <a:spcAft>
                          <a:spcPts val="335"/>
                        </a:spcAft>
                      </a:pPr>
                      <a:r>
                        <a:rPr lang="en-US" sz="2400" dirty="0">
                          <a:effectLst/>
                        </a:rPr>
                        <a:t>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0.99</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(0.93-1.04)</a:t>
                      </a:r>
                      <a:r>
                        <a:rPr lang="en-US" sz="2400" baseline="30000" dirty="0">
                          <a:effectLst/>
                        </a:rPr>
                        <a:t>NS</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0.82</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(0.76-0.90)</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3"/>
                  </a:ext>
                </a:extLst>
              </a:tr>
              <a:tr h="415231">
                <a:tc>
                  <a:txBody>
                    <a:bodyPr/>
                    <a:lstStyle/>
                    <a:p>
                      <a:pPr marL="0" marR="0" algn="ctr" hangingPunct="0">
                        <a:spcBef>
                          <a:spcPts val="335"/>
                        </a:spcBef>
                        <a:spcAft>
                          <a:spcPts val="335"/>
                        </a:spcAft>
                      </a:pPr>
                      <a:r>
                        <a:rPr lang="en-US" sz="2400" dirty="0">
                          <a:effectLst/>
                        </a:rPr>
                        <a:t>12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1.14</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(1.08-1.21)</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0.92</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(0.85-0.99)</a:t>
                      </a:r>
                      <a:r>
                        <a:rPr lang="en-US" sz="2400" baseline="30000">
                          <a:effectLst/>
                        </a:rPr>
                        <a:t>a</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4"/>
                  </a:ext>
                </a:extLst>
              </a:tr>
              <a:tr h="415231">
                <a:tc>
                  <a:txBody>
                    <a:bodyPr/>
                    <a:lstStyle/>
                    <a:p>
                      <a:pPr marL="0" marR="0" algn="ctr" hangingPunct="0">
                        <a:spcBef>
                          <a:spcPts val="335"/>
                        </a:spcBef>
                        <a:spcAft>
                          <a:spcPts val="335"/>
                        </a:spcAft>
                      </a:pPr>
                      <a:r>
                        <a:rPr lang="en-US" sz="2400" dirty="0">
                          <a:effectLst/>
                        </a:rPr>
                        <a:t>18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1.18</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(1.10-1.25)</a:t>
                      </a:r>
                      <a:r>
                        <a:rPr lang="en-US" sz="2400" baseline="30000" dirty="0">
                          <a:effectLst/>
                        </a:rPr>
                        <a:t>c</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0.98</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(0.90-1.07)</a:t>
                      </a:r>
                      <a:r>
                        <a:rPr lang="en-US" sz="2400" baseline="30000">
                          <a:effectLst/>
                        </a:rPr>
                        <a:t>NS</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5"/>
                  </a:ext>
                </a:extLst>
              </a:tr>
              <a:tr h="415231">
                <a:tc>
                  <a:txBody>
                    <a:bodyPr/>
                    <a:lstStyle/>
                    <a:p>
                      <a:pPr marL="0" marR="0" algn="ctr" hangingPunct="0">
                        <a:spcBef>
                          <a:spcPts val="335"/>
                        </a:spcBef>
                        <a:spcAft>
                          <a:spcPts val="335"/>
                        </a:spcAft>
                      </a:pPr>
                      <a:r>
                        <a:rPr lang="en-US" sz="2400" dirty="0">
                          <a:effectLst/>
                        </a:rPr>
                        <a:t>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30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(1.17-1.33)</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1.03</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(0.95-1.13)</a:t>
                      </a:r>
                      <a:r>
                        <a:rPr lang="en-US" sz="2400" baseline="30000">
                          <a:effectLst/>
                        </a:rPr>
                        <a:t>NS</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6"/>
                  </a:ext>
                </a:extLst>
              </a:tr>
              <a:tr h="415231">
                <a:tc>
                  <a:txBody>
                    <a:bodyPr/>
                    <a:lstStyle/>
                    <a:p>
                      <a:pPr marL="0" marR="0" algn="ctr" hangingPunct="0">
                        <a:spcBef>
                          <a:spcPts val="335"/>
                        </a:spcBef>
                        <a:spcAft>
                          <a:spcPts val="335"/>
                        </a:spcAft>
                      </a:pPr>
                      <a:r>
                        <a:rPr lang="en-US" sz="2400" dirty="0">
                          <a:effectLst/>
                        </a:rPr>
                        <a:t>30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36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1.17</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(1.09-1.26)</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1.06</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(0.97-1.16)</a:t>
                      </a:r>
                      <a:r>
                        <a:rPr lang="en-US" sz="2400" baseline="30000">
                          <a:effectLst/>
                        </a:rPr>
                        <a:t>NS</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7"/>
                  </a:ext>
                </a:extLst>
              </a:tr>
              <a:tr h="415231">
                <a:tc>
                  <a:txBody>
                    <a:bodyPr/>
                    <a:lstStyle/>
                    <a:p>
                      <a:pPr marL="0" marR="0" algn="ctr" hangingPunct="0">
                        <a:spcBef>
                          <a:spcPts val="335"/>
                        </a:spcBef>
                        <a:spcAft>
                          <a:spcPts val="335"/>
                        </a:spcAft>
                      </a:pPr>
                      <a:r>
                        <a:rPr lang="en-US" sz="2400" dirty="0">
                          <a:effectLst/>
                        </a:rPr>
                        <a:t>36</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42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(1.10-1.30)</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1.08</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(0.98-1.18)</a:t>
                      </a:r>
                      <a:r>
                        <a:rPr lang="en-US" sz="2400" baseline="30000">
                          <a:effectLst/>
                        </a:rPr>
                        <a:t>NS</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8"/>
                  </a:ext>
                </a:extLst>
              </a:tr>
              <a:tr h="415231">
                <a:tc>
                  <a:txBody>
                    <a:bodyPr/>
                    <a:lstStyle/>
                    <a:p>
                      <a:pPr marL="0" marR="0" algn="ctr" hangingPunct="0">
                        <a:spcBef>
                          <a:spcPts val="335"/>
                        </a:spcBef>
                        <a:spcAft>
                          <a:spcPts val="335"/>
                        </a:spcAft>
                      </a:pPr>
                      <a:r>
                        <a:rPr lang="en-US" sz="2400" dirty="0">
                          <a:effectLst/>
                        </a:rPr>
                        <a:t>42</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48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1.27</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(1.15-1.40)</a:t>
                      </a:r>
                      <a:r>
                        <a:rPr lang="en-US" sz="2400" baseline="30000">
                          <a:effectLst/>
                        </a:rPr>
                        <a:t>c</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1.10</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(0.99-1.22)</a:t>
                      </a:r>
                      <a:r>
                        <a:rPr lang="en-US" sz="2400" baseline="30000">
                          <a:effectLst/>
                        </a:rPr>
                        <a:t>NS</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09"/>
                  </a:ext>
                </a:extLst>
              </a:tr>
              <a:tr h="415231">
                <a:tc>
                  <a:txBody>
                    <a:bodyPr/>
                    <a:lstStyle/>
                    <a:p>
                      <a:pPr marL="0" marR="0" algn="ctr" hangingPunct="0">
                        <a:spcBef>
                          <a:spcPts val="335"/>
                        </a:spcBef>
                        <a:spcAft>
                          <a:spcPts val="335"/>
                        </a:spcAft>
                      </a:pPr>
                      <a:r>
                        <a:rPr lang="en-US" sz="2400" dirty="0">
                          <a:effectLst/>
                        </a:rPr>
                        <a:t>48</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54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1.19</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(1.04-1.36)</a:t>
                      </a:r>
                      <a:r>
                        <a:rPr lang="en-US" sz="2400" baseline="30000" dirty="0">
                          <a:effectLst/>
                        </a:rPr>
                        <a:t>b</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1.11</a:t>
                      </a:r>
                      <a:endParaRPr lang="en-US" sz="240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a:effectLst/>
                        </a:rPr>
                        <a:t>(0.99-1.24)</a:t>
                      </a:r>
                      <a:r>
                        <a:rPr lang="en-US" sz="2400" baseline="30000">
                          <a:effectLst/>
                        </a:rPr>
                        <a:t>NS</a:t>
                      </a:r>
                      <a:endParaRPr lang="en-US" sz="240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10"/>
                  </a:ext>
                </a:extLst>
              </a:tr>
              <a:tr h="415231">
                <a:tc>
                  <a:txBody>
                    <a:bodyPr/>
                    <a:lstStyle/>
                    <a:p>
                      <a:pPr marL="0" marR="0" algn="ctr" hangingPunct="0">
                        <a:spcBef>
                          <a:spcPts val="335"/>
                        </a:spcBef>
                        <a:spcAft>
                          <a:spcPts val="335"/>
                        </a:spcAft>
                      </a:pPr>
                      <a:r>
                        <a:rPr lang="en-US" sz="2400" dirty="0">
                          <a:effectLst/>
                        </a:rPr>
                        <a:t>54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60</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1.24</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(1.03-1.48)</a:t>
                      </a:r>
                      <a:r>
                        <a:rPr lang="en-US" sz="2400" baseline="30000" dirty="0">
                          <a:effectLst/>
                        </a:rPr>
                        <a:t>a</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1.13</a:t>
                      </a:r>
                      <a:endParaRPr lang="en-US" sz="2400" dirty="0">
                        <a:effectLst/>
                        <a:latin typeface="Times New Roman" panose="02020603050405020304" pitchFamily="18" charset="0"/>
                        <a:ea typeface="Times New Roman" panose="02020603050405020304" pitchFamily="18" charset="0"/>
                      </a:endParaRPr>
                    </a:p>
                  </a:txBody>
                  <a:tcPr marL="42545" marR="42545" marT="0" marB="0"/>
                </a:tc>
                <a:tc>
                  <a:txBody>
                    <a:bodyPr/>
                    <a:lstStyle/>
                    <a:p>
                      <a:pPr marL="0" marR="0" algn="ctr" hangingPunct="0">
                        <a:spcBef>
                          <a:spcPts val="335"/>
                        </a:spcBef>
                        <a:spcAft>
                          <a:spcPts val="335"/>
                        </a:spcAft>
                      </a:pPr>
                      <a:r>
                        <a:rPr lang="en-US" sz="2400" dirty="0">
                          <a:effectLst/>
                        </a:rPr>
                        <a:t>(0.99-1.27)</a:t>
                      </a:r>
                      <a:r>
                        <a:rPr lang="en-US" sz="2400" baseline="30000" dirty="0">
                          <a:effectLst/>
                        </a:rPr>
                        <a:t>NS</a:t>
                      </a:r>
                      <a:endParaRPr lang="en-US" sz="2400" dirty="0">
                        <a:effectLst/>
                        <a:latin typeface="Times New Roman" panose="02020603050405020304" pitchFamily="18" charset="0"/>
                        <a:ea typeface="Times New Roman" panose="02020603050405020304" pitchFamily="18" charset="0"/>
                      </a:endParaRPr>
                    </a:p>
                  </a:txBody>
                  <a:tcPr marL="42545" marR="42545" marT="0" marB="0"/>
                </a:tc>
                <a:extLst>
                  <a:ext uri="{0D108BD9-81ED-4DB2-BD59-A6C34878D82A}">
                    <a16:rowId xmlns:a16="http://schemas.microsoft.com/office/drawing/2014/main" val="10011"/>
                  </a:ext>
                </a:extLst>
              </a:tr>
            </a:tbl>
          </a:graphicData>
        </a:graphic>
      </p:graphicFrame>
      <p:sp>
        <p:nvSpPr>
          <p:cNvPr id="3" name="Title 1"/>
          <p:cNvSpPr txBox="1">
            <a:spLocks/>
          </p:cNvSpPr>
          <p:nvPr/>
        </p:nvSpPr>
        <p:spPr>
          <a:xfrm>
            <a:off x="457200" y="457200"/>
            <a:ext cx="8229600" cy="541338"/>
          </a:xfrm>
          <a:prstGeom prst="rect">
            <a:avLst/>
          </a:prstGeom>
        </p:spPr>
        <p:txBody>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anose="020B0604020202020204" pitchFamily="34" charset="0"/>
              </a:defRPr>
            </a:lvl2pPr>
            <a:lvl3pPr algn="l" rtl="0" eaLnBrk="0" fontAlgn="base" hangingPunct="0">
              <a:spcBef>
                <a:spcPct val="0"/>
              </a:spcBef>
              <a:spcAft>
                <a:spcPct val="0"/>
              </a:spcAft>
              <a:defRPr sz="3200">
                <a:solidFill>
                  <a:schemeClr val="tx1"/>
                </a:solidFill>
                <a:latin typeface="Arial" panose="020B0604020202020204" pitchFamily="34" charset="0"/>
              </a:defRPr>
            </a:lvl3pPr>
            <a:lvl4pPr algn="l" rtl="0" eaLnBrk="0" fontAlgn="base" hangingPunct="0">
              <a:spcBef>
                <a:spcPct val="0"/>
              </a:spcBef>
              <a:spcAft>
                <a:spcPct val="0"/>
              </a:spcAft>
              <a:defRPr sz="3200">
                <a:solidFill>
                  <a:schemeClr val="tx1"/>
                </a:solidFill>
                <a:latin typeface="Arial" panose="020B0604020202020204" pitchFamily="34" charset="0"/>
              </a:defRPr>
            </a:lvl4pPr>
            <a:lvl5pPr algn="l" rtl="0" eaLnBrk="0" fontAlgn="base" hangingPunct="0">
              <a:spcBef>
                <a:spcPct val="0"/>
              </a:spcBef>
              <a:spcAft>
                <a:spcPct val="0"/>
              </a:spcAft>
              <a:defRPr sz="3200">
                <a:solidFill>
                  <a:schemeClr val="tx1"/>
                </a:solidFill>
                <a:latin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defRPr>
            </a:lvl9pPr>
          </a:lstStyle>
          <a:p>
            <a:pPr algn="ctr"/>
            <a:r>
              <a:rPr lang="en-US" b="1" dirty="0">
                <a:solidFill>
                  <a:srgbClr val="FF0000"/>
                </a:solidFill>
              </a:rPr>
              <a:t>Time-dependent HR’s versus CHR’s</a:t>
            </a:r>
          </a:p>
        </p:txBody>
      </p:sp>
      <p:sp>
        <p:nvSpPr>
          <p:cNvPr id="4" name="TextBox 3"/>
          <p:cNvSpPr txBox="1"/>
          <p:nvPr/>
        </p:nvSpPr>
        <p:spPr>
          <a:xfrm>
            <a:off x="137160" y="6233160"/>
            <a:ext cx="8869680" cy="400110"/>
          </a:xfrm>
          <a:prstGeom prst="rect">
            <a:avLst/>
          </a:prstGeom>
          <a:noFill/>
        </p:spPr>
        <p:txBody>
          <a:bodyPr wrap="square" rtlCol="0">
            <a:spAutoFit/>
          </a:bodyPr>
          <a:lstStyle/>
          <a:p>
            <a:pPr algn="ctr"/>
            <a:r>
              <a:rPr lang="en-US" baseline="30000" dirty="0"/>
              <a:t>  </a:t>
            </a:r>
            <a:r>
              <a:rPr lang="en-US" sz="2000" dirty="0"/>
              <a:t>p-values: </a:t>
            </a:r>
            <a:r>
              <a:rPr lang="en-US" sz="2000" baseline="30000" dirty="0"/>
              <a:t>  NS</a:t>
            </a:r>
            <a:r>
              <a:rPr lang="en-US" sz="2000" dirty="0"/>
              <a:t> not significant; (p&gt;0.05); </a:t>
            </a:r>
            <a:r>
              <a:rPr lang="en-US" sz="2000" baseline="30000" dirty="0"/>
              <a:t>a</a:t>
            </a:r>
            <a:r>
              <a:rPr lang="en-US" sz="2000" dirty="0"/>
              <a:t> p&lt;0.05; </a:t>
            </a:r>
            <a:r>
              <a:rPr lang="en-US" sz="2000" baseline="30000" dirty="0"/>
              <a:t>b</a:t>
            </a:r>
            <a:r>
              <a:rPr lang="en-US" sz="2000" dirty="0"/>
              <a:t> p&lt;0.01; </a:t>
            </a:r>
            <a:r>
              <a:rPr lang="en-US" sz="2000" baseline="30000" dirty="0"/>
              <a:t>c</a:t>
            </a:r>
            <a:r>
              <a:rPr lang="en-US" sz="2000" dirty="0"/>
              <a:t> p&lt;0.001 </a:t>
            </a:r>
          </a:p>
        </p:txBody>
      </p:sp>
    </p:spTree>
    <p:extLst>
      <p:ext uri="{BB962C8B-B14F-4D97-AF65-F5344CB8AC3E}">
        <p14:creationId xmlns:p14="http://schemas.microsoft.com/office/powerpoint/2010/main" val="122335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Time-dependent HR vs. CHR</a:t>
            </a:r>
          </a:p>
        </p:txBody>
      </p:sp>
      <p:pic>
        <p:nvPicPr>
          <p:cNvPr id="327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 y="968058"/>
            <a:ext cx="7711757" cy="578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93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457200"/>
            <a:ext cx="8503920" cy="541338"/>
          </a:xfrm>
        </p:spPr>
        <p:txBody>
          <a:bodyPr/>
          <a:lstStyle/>
          <a:p>
            <a:r>
              <a:rPr lang="en-US" b="1" dirty="0">
                <a:solidFill>
                  <a:srgbClr val="FF0000"/>
                </a:solidFill>
              </a:rPr>
              <a:t>Direct Link Between Survival and the CHR</a:t>
            </a:r>
          </a:p>
        </p:txBody>
      </p:sp>
      <p:pic>
        <p:nvPicPr>
          <p:cNvPr id="326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32" y="949301"/>
            <a:ext cx="7788812" cy="584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996440" y="1649889"/>
            <a:ext cx="1723290" cy="609599"/>
            <a:chOff x="1996440" y="1649889"/>
            <a:chExt cx="1723290" cy="609599"/>
          </a:xfrm>
        </p:grpSpPr>
        <p:graphicFrame>
          <p:nvGraphicFramePr>
            <p:cNvPr id="4" name="Object 3"/>
            <p:cNvGraphicFramePr>
              <a:graphicFrameLocks noChangeAspect="1"/>
            </p:cNvGraphicFramePr>
            <p:nvPr>
              <p:extLst>
                <p:ext uri="{D42A27DB-BD31-4B8C-83A1-F6EECF244321}">
                  <p14:modId xmlns:p14="http://schemas.microsoft.com/office/powerpoint/2010/main" val="1165414465"/>
                </p:ext>
              </p:extLst>
            </p:nvPr>
          </p:nvGraphicFramePr>
          <p:xfrm>
            <a:off x="2256692" y="1649889"/>
            <a:ext cx="1463038" cy="609599"/>
          </p:xfrm>
          <a:graphic>
            <a:graphicData uri="http://schemas.openxmlformats.org/presentationml/2006/ole">
              <mc:AlternateContent xmlns:mc="http://schemas.openxmlformats.org/markup-compatibility/2006">
                <mc:Choice xmlns:v="urn:schemas-microsoft-com:vml" Requires="v">
                  <p:oleObj spid="_x0000_s361536" name="Equation" r:id="rId4" imgW="609480" imgH="253800" progId="Equation.DSMT4">
                    <p:embed/>
                  </p:oleObj>
                </mc:Choice>
                <mc:Fallback>
                  <p:oleObj name="Equation" r:id="rId4" imgW="609480" imgH="253800" progId="Equation.DSMT4">
                    <p:embed/>
                    <p:pic>
                      <p:nvPicPr>
                        <p:cNvPr id="0" name=""/>
                        <p:cNvPicPr/>
                        <p:nvPr/>
                      </p:nvPicPr>
                      <p:blipFill>
                        <a:blip r:embed="rId5"/>
                        <a:stretch>
                          <a:fillRect/>
                        </a:stretch>
                      </p:blipFill>
                      <p:spPr>
                        <a:xfrm>
                          <a:off x="2256692" y="1649889"/>
                          <a:ext cx="1463038" cy="609599"/>
                        </a:xfrm>
                        <a:prstGeom prst="rect">
                          <a:avLst/>
                        </a:prstGeom>
                      </p:spPr>
                    </p:pic>
                  </p:oleObj>
                </mc:Fallback>
              </mc:AlternateContent>
            </a:graphicData>
          </a:graphic>
        </p:graphicFrame>
        <p:cxnSp>
          <p:nvCxnSpPr>
            <p:cNvPr id="7" name="Straight Arrow Connector 6"/>
            <p:cNvCxnSpPr/>
            <p:nvPr/>
          </p:nvCxnSpPr>
          <p:spPr bwMode="auto">
            <a:xfrm flipH="1">
              <a:off x="1996440" y="1981199"/>
              <a:ext cx="28956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 name="Group 10"/>
          <p:cNvGrpSpPr/>
          <p:nvPr/>
        </p:nvGrpSpPr>
        <p:grpSpPr>
          <a:xfrm>
            <a:off x="5715953" y="4038600"/>
            <a:ext cx="1783397" cy="609600"/>
            <a:chOff x="5715953" y="4038600"/>
            <a:chExt cx="1783397" cy="609600"/>
          </a:xfrm>
        </p:grpSpPr>
        <p:graphicFrame>
          <p:nvGraphicFramePr>
            <p:cNvPr id="6" name="Object 5"/>
            <p:cNvGraphicFramePr>
              <a:graphicFrameLocks noChangeAspect="1"/>
            </p:cNvGraphicFramePr>
            <p:nvPr>
              <p:extLst>
                <p:ext uri="{D42A27DB-BD31-4B8C-83A1-F6EECF244321}">
                  <p14:modId xmlns:p14="http://schemas.microsoft.com/office/powerpoint/2010/main" val="2050182322"/>
                </p:ext>
              </p:extLst>
            </p:nvPr>
          </p:nvGraphicFramePr>
          <p:xfrm>
            <a:off x="6005513" y="4038600"/>
            <a:ext cx="1493837" cy="609600"/>
          </p:xfrm>
          <a:graphic>
            <a:graphicData uri="http://schemas.openxmlformats.org/presentationml/2006/ole">
              <mc:AlternateContent xmlns:mc="http://schemas.openxmlformats.org/markup-compatibility/2006">
                <mc:Choice xmlns:v="urn:schemas-microsoft-com:vml" Requires="v">
                  <p:oleObj spid="_x0000_s361537" name="Equation" r:id="rId6" imgW="622080" imgH="253800" progId="Equation.DSMT4">
                    <p:embed/>
                  </p:oleObj>
                </mc:Choice>
                <mc:Fallback>
                  <p:oleObj name="Equation" r:id="rId6" imgW="622080" imgH="253800" progId="Equation.DSMT4">
                    <p:embed/>
                    <p:pic>
                      <p:nvPicPr>
                        <p:cNvPr id="0" name=""/>
                        <p:cNvPicPr/>
                        <p:nvPr/>
                      </p:nvPicPr>
                      <p:blipFill>
                        <a:blip r:embed="rId7"/>
                        <a:stretch>
                          <a:fillRect/>
                        </a:stretch>
                      </p:blipFill>
                      <p:spPr>
                        <a:xfrm>
                          <a:off x="6005513" y="4038600"/>
                          <a:ext cx="1493837" cy="609600"/>
                        </a:xfrm>
                        <a:prstGeom prst="rect">
                          <a:avLst/>
                        </a:prstGeom>
                      </p:spPr>
                    </p:pic>
                  </p:oleObj>
                </mc:Fallback>
              </mc:AlternateContent>
            </a:graphicData>
          </a:graphic>
        </p:graphicFrame>
        <p:cxnSp>
          <p:nvCxnSpPr>
            <p:cNvPr id="10" name="Straight Arrow Connector 9"/>
            <p:cNvCxnSpPr/>
            <p:nvPr/>
          </p:nvCxnSpPr>
          <p:spPr bwMode="auto">
            <a:xfrm flipH="1">
              <a:off x="5715953" y="4343400"/>
              <a:ext cx="28956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054934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457200"/>
            <a:ext cx="8503920" cy="541338"/>
          </a:xfrm>
        </p:spPr>
        <p:txBody>
          <a:bodyPr/>
          <a:lstStyle/>
          <a:p>
            <a:r>
              <a:rPr lang="en-US" b="1" dirty="0">
                <a:solidFill>
                  <a:srgbClr val="FF0000"/>
                </a:solidFill>
              </a:rPr>
              <a:t>Direct Link Between Survival and the CHR</a:t>
            </a:r>
          </a:p>
        </p:txBody>
      </p:sp>
      <p:pic>
        <p:nvPicPr>
          <p:cNvPr id="350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82" y="942266"/>
            <a:ext cx="7779795" cy="583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996440" y="1663700"/>
            <a:ext cx="1723073" cy="579438"/>
            <a:chOff x="1996440" y="1663700"/>
            <a:chExt cx="1723073" cy="579438"/>
          </a:xfrm>
        </p:grpSpPr>
        <p:graphicFrame>
          <p:nvGraphicFramePr>
            <p:cNvPr id="5" name="Object 4"/>
            <p:cNvGraphicFramePr>
              <a:graphicFrameLocks noChangeAspect="1"/>
            </p:cNvGraphicFramePr>
            <p:nvPr>
              <p:extLst>
                <p:ext uri="{D42A27DB-BD31-4B8C-83A1-F6EECF244321}">
                  <p14:modId xmlns:p14="http://schemas.microsoft.com/office/powerpoint/2010/main" val="2357959544"/>
                </p:ext>
              </p:extLst>
            </p:nvPr>
          </p:nvGraphicFramePr>
          <p:xfrm>
            <a:off x="2255838" y="1663700"/>
            <a:ext cx="1463675" cy="579438"/>
          </p:xfrm>
          <a:graphic>
            <a:graphicData uri="http://schemas.openxmlformats.org/presentationml/2006/ole">
              <mc:AlternateContent xmlns:mc="http://schemas.openxmlformats.org/markup-compatibility/2006">
                <mc:Choice xmlns:v="urn:schemas-microsoft-com:vml" Requires="v">
                  <p:oleObj spid="_x0000_s362595" name="Equation" r:id="rId4" imgW="609480" imgH="241200" progId="Equation.DSMT4">
                    <p:embed/>
                  </p:oleObj>
                </mc:Choice>
                <mc:Fallback>
                  <p:oleObj name="Equation" r:id="rId4" imgW="609480" imgH="241200" progId="Equation.DSMT4">
                    <p:embed/>
                    <p:pic>
                      <p:nvPicPr>
                        <p:cNvPr id="0" name=""/>
                        <p:cNvPicPr/>
                        <p:nvPr/>
                      </p:nvPicPr>
                      <p:blipFill>
                        <a:blip r:embed="rId5"/>
                        <a:stretch>
                          <a:fillRect/>
                        </a:stretch>
                      </p:blipFill>
                      <p:spPr>
                        <a:xfrm>
                          <a:off x="2255838" y="1663700"/>
                          <a:ext cx="1463675" cy="579438"/>
                        </a:xfrm>
                        <a:prstGeom prst="rect">
                          <a:avLst/>
                        </a:prstGeom>
                      </p:spPr>
                    </p:pic>
                  </p:oleObj>
                </mc:Fallback>
              </mc:AlternateContent>
            </a:graphicData>
          </a:graphic>
        </p:graphicFrame>
        <p:cxnSp>
          <p:nvCxnSpPr>
            <p:cNvPr id="6" name="Straight Arrow Connector 5"/>
            <p:cNvCxnSpPr/>
            <p:nvPr/>
          </p:nvCxnSpPr>
          <p:spPr bwMode="auto">
            <a:xfrm flipH="1">
              <a:off x="1996440" y="1981199"/>
              <a:ext cx="28956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oup 6"/>
          <p:cNvGrpSpPr/>
          <p:nvPr/>
        </p:nvGrpSpPr>
        <p:grpSpPr>
          <a:xfrm>
            <a:off x="5700713" y="4144963"/>
            <a:ext cx="1798637" cy="579437"/>
            <a:chOff x="5715953" y="4053523"/>
            <a:chExt cx="1798637" cy="579437"/>
          </a:xfrm>
        </p:grpSpPr>
        <p:graphicFrame>
          <p:nvGraphicFramePr>
            <p:cNvPr id="8" name="Object 7"/>
            <p:cNvGraphicFramePr>
              <a:graphicFrameLocks noChangeAspect="1"/>
            </p:cNvGraphicFramePr>
            <p:nvPr>
              <p:extLst>
                <p:ext uri="{D42A27DB-BD31-4B8C-83A1-F6EECF244321}">
                  <p14:modId xmlns:p14="http://schemas.microsoft.com/office/powerpoint/2010/main" val="2469253250"/>
                </p:ext>
              </p:extLst>
            </p:nvPr>
          </p:nvGraphicFramePr>
          <p:xfrm>
            <a:off x="5990590" y="4053523"/>
            <a:ext cx="1524000" cy="579437"/>
          </p:xfrm>
          <a:graphic>
            <a:graphicData uri="http://schemas.openxmlformats.org/presentationml/2006/ole">
              <mc:AlternateContent xmlns:mc="http://schemas.openxmlformats.org/markup-compatibility/2006">
                <mc:Choice xmlns:v="urn:schemas-microsoft-com:vml" Requires="v">
                  <p:oleObj spid="_x0000_s362596" name="Equation" r:id="rId6" imgW="634680" imgH="241200" progId="Equation.DSMT4">
                    <p:embed/>
                  </p:oleObj>
                </mc:Choice>
                <mc:Fallback>
                  <p:oleObj name="Equation" r:id="rId6" imgW="634680" imgH="241200" progId="Equation.DSMT4">
                    <p:embed/>
                    <p:pic>
                      <p:nvPicPr>
                        <p:cNvPr id="0" name=""/>
                        <p:cNvPicPr/>
                        <p:nvPr/>
                      </p:nvPicPr>
                      <p:blipFill>
                        <a:blip r:embed="rId7"/>
                        <a:stretch>
                          <a:fillRect/>
                        </a:stretch>
                      </p:blipFill>
                      <p:spPr>
                        <a:xfrm>
                          <a:off x="5990590" y="4053523"/>
                          <a:ext cx="1524000" cy="579437"/>
                        </a:xfrm>
                        <a:prstGeom prst="rect">
                          <a:avLst/>
                        </a:prstGeom>
                      </p:spPr>
                    </p:pic>
                  </p:oleObj>
                </mc:Fallback>
              </mc:AlternateContent>
            </a:graphicData>
          </a:graphic>
        </p:graphicFrame>
        <p:cxnSp>
          <p:nvCxnSpPr>
            <p:cNvPr id="9" name="Straight Arrow Connector 8"/>
            <p:cNvCxnSpPr/>
            <p:nvPr/>
          </p:nvCxnSpPr>
          <p:spPr bwMode="auto">
            <a:xfrm flipH="1">
              <a:off x="5715953" y="4343400"/>
              <a:ext cx="28956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10" name="Object 9"/>
          <p:cNvGraphicFramePr>
            <a:graphicFrameLocks noChangeAspect="1"/>
          </p:cNvGraphicFramePr>
          <p:nvPr>
            <p:extLst>
              <p:ext uri="{D42A27DB-BD31-4B8C-83A1-F6EECF244321}">
                <p14:modId xmlns:p14="http://schemas.microsoft.com/office/powerpoint/2010/main" val="587275684"/>
              </p:ext>
            </p:extLst>
          </p:nvPr>
        </p:nvGraphicFramePr>
        <p:xfrm>
          <a:off x="1630680" y="5307881"/>
          <a:ext cx="2165985" cy="669374"/>
        </p:xfrm>
        <a:graphic>
          <a:graphicData uri="http://schemas.openxmlformats.org/presentationml/2006/ole">
            <mc:AlternateContent xmlns:mc="http://schemas.openxmlformats.org/markup-compatibility/2006">
              <mc:Choice xmlns:v="urn:schemas-microsoft-com:vml" Requires="v">
                <p:oleObj spid="_x0000_s362597" name="Equation" r:id="rId8" imgW="1396800" imgH="431640" progId="Equation.DSMT4">
                  <p:embed/>
                </p:oleObj>
              </mc:Choice>
              <mc:Fallback>
                <p:oleObj name="Equation" r:id="rId8" imgW="1396800" imgH="431640" progId="Equation.DSMT4">
                  <p:embed/>
                  <p:pic>
                    <p:nvPicPr>
                      <p:cNvPr id="0" name=""/>
                      <p:cNvPicPr/>
                      <p:nvPr/>
                    </p:nvPicPr>
                    <p:blipFill>
                      <a:blip r:embed="rId9"/>
                      <a:stretch>
                        <a:fillRect/>
                      </a:stretch>
                    </p:blipFill>
                    <p:spPr>
                      <a:xfrm>
                        <a:off x="1630680" y="5307881"/>
                        <a:ext cx="2165985" cy="669374"/>
                      </a:xfrm>
                      <a:prstGeom prst="rect">
                        <a:avLst/>
                      </a:prstGeom>
                    </p:spPr>
                  </p:pic>
                </p:oleObj>
              </mc:Fallback>
            </mc:AlternateContent>
          </a:graphicData>
        </a:graphic>
      </p:graphicFrame>
    </p:spTree>
    <p:extLst>
      <p:ext uri="{BB962C8B-B14F-4D97-AF65-F5344CB8AC3E}">
        <p14:creationId xmlns:p14="http://schemas.microsoft.com/office/powerpoint/2010/main" val="1212924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Examples</a:t>
            </a:r>
          </a:p>
        </p:txBody>
      </p:sp>
      <p:sp>
        <p:nvSpPr>
          <p:cNvPr id="6" name="Content Placeholder 5"/>
          <p:cNvSpPr>
            <a:spLocks noGrp="1"/>
          </p:cNvSpPr>
          <p:nvPr>
            <p:ph idx="1"/>
          </p:nvPr>
        </p:nvSpPr>
        <p:spPr>
          <a:xfrm>
            <a:off x="198120" y="952818"/>
            <a:ext cx="8686800" cy="5539422"/>
          </a:xfrm>
        </p:spPr>
        <p:txBody>
          <a:bodyPr/>
          <a:lstStyle/>
          <a:p>
            <a:r>
              <a:rPr lang="en-US" b="1" dirty="0">
                <a:latin typeface="AdvMinionNormal_Rm"/>
              </a:rPr>
              <a:t>Kaiser Permanente Southern California ESRD Registry (KPSC-ESRD) – 2001-2013</a:t>
            </a:r>
          </a:p>
          <a:p>
            <a:pPr lvl="1"/>
            <a:r>
              <a:rPr lang="en-US" sz="2400" dirty="0">
                <a:latin typeface="AdvMinionNormal_Rm"/>
              </a:rPr>
              <a:t>KPSC-ESRD registry involved </a:t>
            </a:r>
            <a:r>
              <a:rPr lang="en-US" sz="2400" dirty="0"/>
              <a:t>N = 11,301 incident patients who started dialysis therapy in the United States between January 1, 2001 through June 30, 2013. </a:t>
            </a:r>
          </a:p>
          <a:p>
            <a:pPr lvl="1"/>
            <a:r>
              <a:rPr lang="en-US" sz="2400" dirty="0"/>
              <a:t>Initial Treatment Modality </a:t>
            </a:r>
          </a:p>
          <a:p>
            <a:pPr lvl="2"/>
            <a:r>
              <a:rPr lang="en-US" dirty="0"/>
              <a:t>HD: N = 10,298  </a:t>
            </a:r>
          </a:p>
          <a:p>
            <a:pPr lvl="2"/>
            <a:r>
              <a:rPr lang="en-US" dirty="0"/>
              <a:t>PD: N = 1,003 </a:t>
            </a:r>
          </a:p>
          <a:p>
            <a:pPr lvl="1"/>
            <a:r>
              <a:rPr lang="en-US" sz="2400" dirty="0"/>
              <a:t>Baseline Characteristics (Risk Factors/Covariates)</a:t>
            </a:r>
          </a:p>
          <a:p>
            <a:pPr lvl="2"/>
            <a:r>
              <a:rPr lang="en-US" dirty="0"/>
              <a:t>Demographics (Gender, Age, Race, Year Initiated </a:t>
            </a:r>
            <a:r>
              <a:rPr lang="en-US" dirty="0" err="1"/>
              <a:t>Trt</a:t>
            </a:r>
            <a:r>
              <a:rPr lang="en-US" dirty="0"/>
              <a:t>)</a:t>
            </a:r>
          </a:p>
          <a:p>
            <a:pPr lvl="2"/>
            <a:r>
              <a:rPr lang="en-US" dirty="0"/>
              <a:t>Clinical (Cause of ESRD, </a:t>
            </a:r>
            <a:r>
              <a:rPr lang="en-US" dirty="0" err="1"/>
              <a:t>Charlson</a:t>
            </a:r>
            <a:r>
              <a:rPr lang="en-US" dirty="0"/>
              <a:t> Comorbidity Index)</a:t>
            </a:r>
          </a:p>
          <a:p>
            <a:pPr lvl="1"/>
            <a:r>
              <a:rPr lang="en-US" sz="2400" dirty="0"/>
              <a:t>Propensity score matching was used to form 1,003 PD and HD patients matched on propensity scores.</a:t>
            </a:r>
          </a:p>
        </p:txBody>
      </p:sp>
    </p:spTree>
    <p:extLst>
      <p:ext uri="{BB962C8B-B14F-4D97-AF65-F5344CB8AC3E}">
        <p14:creationId xmlns:p14="http://schemas.microsoft.com/office/powerpoint/2010/main" val="24597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Kaiser Results: CHR(t) As-Treated vs ITT</a:t>
            </a:r>
            <a:endParaRPr lang="en-US" dirty="0"/>
          </a:p>
        </p:txBody>
      </p:sp>
      <p:pic>
        <p:nvPicPr>
          <p:cNvPr id="3" name="Picture 2"/>
          <p:cNvPicPr>
            <a:picLocks noChangeAspect="1"/>
          </p:cNvPicPr>
          <p:nvPr/>
        </p:nvPicPr>
        <p:blipFill>
          <a:blip r:embed="rId2"/>
          <a:stretch>
            <a:fillRect/>
          </a:stretch>
        </p:blipFill>
        <p:spPr>
          <a:xfrm>
            <a:off x="1505242" y="917413"/>
            <a:ext cx="5952687" cy="5520414"/>
          </a:xfrm>
          <a:prstGeom prst="rect">
            <a:avLst/>
          </a:prstGeom>
        </p:spPr>
      </p:pic>
      <p:sp>
        <p:nvSpPr>
          <p:cNvPr id="4" name="TextBox 3"/>
          <p:cNvSpPr txBox="1"/>
          <p:nvPr/>
        </p:nvSpPr>
        <p:spPr>
          <a:xfrm>
            <a:off x="304800" y="6416040"/>
            <a:ext cx="8382000" cy="338554"/>
          </a:xfrm>
          <a:prstGeom prst="rect">
            <a:avLst/>
          </a:prstGeom>
          <a:noFill/>
        </p:spPr>
        <p:txBody>
          <a:bodyPr wrap="square" rtlCol="0">
            <a:spAutoFit/>
          </a:bodyPr>
          <a:lstStyle/>
          <a:p>
            <a:r>
              <a:rPr lang="en-US" sz="1600" dirty="0"/>
              <a:t>Kumar VA, </a:t>
            </a:r>
            <a:r>
              <a:rPr lang="en-US" sz="1600" dirty="0" err="1"/>
              <a:t>Sidell</a:t>
            </a:r>
            <a:r>
              <a:rPr lang="en-US" sz="1600" dirty="0"/>
              <a:t> MA, Jones JP, </a:t>
            </a:r>
            <a:r>
              <a:rPr lang="en-US" sz="1600" dirty="0" err="1"/>
              <a:t>Vonesh</a:t>
            </a:r>
            <a:r>
              <a:rPr lang="en-US" sz="1600" dirty="0"/>
              <a:t> EF. </a:t>
            </a:r>
            <a:r>
              <a:rPr lang="en-US" sz="1600" i="1" dirty="0"/>
              <a:t>Kid. International </a:t>
            </a:r>
            <a:r>
              <a:rPr lang="en-US" sz="1600" dirty="0"/>
              <a:t>86:1016-1022, 2014</a:t>
            </a:r>
            <a:r>
              <a:rPr lang="en-US" altLang="en-US" sz="1600" i="1" dirty="0"/>
              <a:t> </a:t>
            </a:r>
            <a:endParaRPr lang="en-US" sz="1600" i="1" dirty="0"/>
          </a:p>
        </p:txBody>
      </p:sp>
    </p:spTree>
    <p:extLst>
      <p:ext uri="{BB962C8B-B14F-4D97-AF65-F5344CB8AC3E}">
        <p14:creationId xmlns:p14="http://schemas.microsoft.com/office/powerpoint/2010/main" val="3574757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6425" y="994409"/>
            <a:ext cx="6051150" cy="5448301"/>
          </a:xfrm>
          <a:prstGeom prst="rect">
            <a:avLst/>
          </a:prstGeom>
        </p:spPr>
      </p:pic>
      <p:sp>
        <p:nvSpPr>
          <p:cNvPr id="5" name="Title 1"/>
          <p:cNvSpPr>
            <a:spLocks noGrp="1"/>
          </p:cNvSpPr>
          <p:nvPr>
            <p:ph type="title"/>
          </p:nvPr>
        </p:nvSpPr>
        <p:spPr/>
        <p:txBody>
          <a:bodyPr/>
          <a:lstStyle/>
          <a:p>
            <a:pPr algn="ctr"/>
            <a:r>
              <a:rPr lang="en-US" b="1" dirty="0">
                <a:solidFill>
                  <a:srgbClr val="FF0000"/>
                </a:solidFill>
              </a:rPr>
              <a:t>Kaiser Results: CHR(t) vs Survival for ITT</a:t>
            </a:r>
            <a:endParaRPr lang="en-US" dirty="0"/>
          </a:p>
        </p:txBody>
      </p:sp>
      <p:sp>
        <p:nvSpPr>
          <p:cNvPr id="6" name="TextBox 5"/>
          <p:cNvSpPr txBox="1"/>
          <p:nvPr/>
        </p:nvSpPr>
        <p:spPr>
          <a:xfrm>
            <a:off x="304800" y="6416040"/>
            <a:ext cx="8382000" cy="338554"/>
          </a:xfrm>
          <a:prstGeom prst="rect">
            <a:avLst/>
          </a:prstGeom>
          <a:noFill/>
        </p:spPr>
        <p:txBody>
          <a:bodyPr wrap="square" rtlCol="0">
            <a:spAutoFit/>
          </a:bodyPr>
          <a:lstStyle/>
          <a:p>
            <a:r>
              <a:rPr lang="en-US" sz="1600" dirty="0"/>
              <a:t>Kumar VA, </a:t>
            </a:r>
            <a:r>
              <a:rPr lang="en-US" sz="1600" dirty="0" err="1"/>
              <a:t>Sidell</a:t>
            </a:r>
            <a:r>
              <a:rPr lang="en-US" sz="1600" dirty="0"/>
              <a:t> MA, Jones JP, </a:t>
            </a:r>
            <a:r>
              <a:rPr lang="en-US" sz="1600" dirty="0" err="1"/>
              <a:t>Vonesh</a:t>
            </a:r>
            <a:r>
              <a:rPr lang="en-US" sz="1600" dirty="0"/>
              <a:t> EF. </a:t>
            </a:r>
            <a:r>
              <a:rPr lang="en-US" sz="1600" i="1" dirty="0"/>
              <a:t>Kid. International </a:t>
            </a:r>
            <a:r>
              <a:rPr lang="en-US" sz="1600" dirty="0"/>
              <a:t>86:1016-1022, 2014</a:t>
            </a:r>
            <a:r>
              <a:rPr lang="en-US" altLang="en-US" sz="1600" i="1" dirty="0"/>
              <a:t> </a:t>
            </a:r>
            <a:endParaRPr lang="en-US" sz="1600" i="1" dirty="0"/>
          </a:p>
        </p:txBody>
      </p:sp>
    </p:spTree>
    <p:extLst>
      <p:ext uri="{BB962C8B-B14F-4D97-AF65-F5344CB8AC3E}">
        <p14:creationId xmlns:p14="http://schemas.microsoft.com/office/powerpoint/2010/main" val="3653512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rPr>
              <a:t>Conclusions</a:t>
            </a:r>
          </a:p>
        </p:txBody>
      </p:sp>
      <p:sp>
        <p:nvSpPr>
          <p:cNvPr id="3" name="Content Placeholder 2"/>
          <p:cNvSpPr>
            <a:spLocks noGrp="1"/>
          </p:cNvSpPr>
          <p:nvPr>
            <p:ph idx="1"/>
          </p:nvPr>
        </p:nvSpPr>
        <p:spPr>
          <a:xfrm>
            <a:off x="137160" y="937578"/>
            <a:ext cx="9006840" cy="5813742"/>
          </a:xfrm>
        </p:spPr>
        <p:txBody>
          <a:bodyPr/>
          <a:lstStyle/>
          <a:p>
            <a:r>
              <a:rPr lang="en-US" dirty="0"/>
              <a:t>In the presence of non-proportional hazards: </a:t>
            </a:r>
          </a:p>
          <a:p>
            <a:pPr lvl="1"/>
            <a:r>
              <a:rPr lang="en-US" sz="2600" dirty="0"/>
              <a:t>The use of a constant hazard ratio (HR) based on a Cox proportional hazards model can yield very misleading results</a:t>
            </a:r>
          </a:p>
          <a:p>
            <a:pPr lvl="1"/>
            <a:r>
              <a:rPr lang="en-US" sz="2600" dirty="0"/>
              <a:t>The use of time-dependent hazard ratios (HR’s) from a piecewise interval Cox model allows one to compare the </a:t>
            </a:r>
            <a:r>
              <a:rPr lang="en-US" sz="2600" b="1" i="1" dirty="0">
                <a:solidFill>
                  <a:srgbClr val="FF0000"/>
                </a:solidFill>
              </a:rPr>
              <a:t>current risk of death </a:t>
            </a:r>
            <a:r>
              <a:rPr lang="en-US" sz="2600" dirty="0"/>
              <a:t>between PD and HD among patients still alive at the start of an interval.  These hazard ratios are prone to misinterpretation.</a:t>
            </a:r>
          </a:p>
          <a:p>
            <a:pPr lvl="1"/>
            <a:r>
              <a:rPr lang="en-US" sz="2600" dirty="0"/>
              <a:t>The use of the cumulative hazard ratio (CHR) allows one to compare </a:t>
            </a:r>
            <a:r>
              <a:rPr lang="en-US" sz="2600" b="1" i="1" dirty="0">
                <a:solidFill>
                  <a:srgbClr val="FF0000"/>
                </a:solidFill>
              </a:rPr>
              <a:t>the cumulative risk of death </a:t>
            </a:r>
            <a:r>
              <a:rPr lang="en-US" sz="2600" dirty="0"/>
              <a:t>between PD and HD in a manner that coincides directly with predicted patient survival</a:t>
            </a:r>
          </a:p>
        </p:txBody>
      </p:sp>
    </p:spTree>
    <p:extLst>
      <p:ext uri="{BB962C8B-B14F-4D97-AF65-F5344CB8AC3E}">
        <p14:creationId xmlns:p14="http://schemas.microsoft.com/office/powerpoint/2010/main" val="89016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57200" y="457200"/>
            <a:ext cx="8229600" cy="411480"/>
          </a:xfrm>
        </p:spPr>
        <p:txBody>
          <a:bodyPr/>
          <a:lstStyle/>
          <a:p>
            <a:pPr eaLnBrk="1" hangingPunct="1"/>
            <a:r>
              <a:rPr lang="en-US" altLang="en-US" b="1" dirty="0"/>
              <a:t>Key References</a:t>
            </a:r>
          </a:p>
        </p:txBody>
      </p:sp>
      <p:sp>
        <p:nvSpPr>
          <p:cNvPr id="284675" name="Rectangle 3"/>
          <p:cNvSpPr>
            <a:spLocks noGrp="1" noChangeArrowheads="1"/>
          </p:cNvSpPr>
          <p:nvPr>
            <p:ph type="body" idx="1"/>
          </p:nvPr>
        </p:nvSpPr>
        <p:spPr>
          <a:xfrm>
            <a:off x="257174" y="838200"/>
            <a:ext cx="8703945" cy="5989319"/>
          </a:xfrm>
        </p:spPr>
        <p:txBody>
          <a:bodyPr/>
          <a:lstStyle/>
          <a:p>
            <a:pPr marL="533400" indent="-533400" eaLnBrk="1" hangingPunct="1">
              <a:buFont typeface="Wingdings" panose="05000000000000000000" pitchFamily="2" charset="2"/>
              <a:buAutoNum type="arabicPeriod"/>
            </a:pPr>
            <a:r>
              <a:rPr lang="en-US" altLang="en-US" sz="1800" dirty="0"/>
              <a:t>Allison, PD. </a:t>
            </a:r>
            <a:r>
              <a:rPr lang="en-US" altLang="en-US" sz="1800" i="1" dirty="0"/>
              <a:t>Survival Analysis Using the SAS System: A Practical Guide, 2</a:t>
            </a:r>
            <a:r>
              <a:rPr lang="en-US" altLang="en-US" sz="1800" i="1" baseline="30000" dirty="0"/>
              <a:t>nd</a:t>
            </a:r>
            <a:r>
              <a:rPr lang="en-US" altLang="en-US" sz="1800" i="1" dirty="0"/>
              <a:t> Edition</a:t>
            </a:r>
            <a:r>
              <a:rPr lang="en-US" altLang="en-US" sz="1800" dirty="0"/>
              <a:t>. SAS </a:t>
            </a:r>
            <a:r>
              <a:rPr lang="en-US" altLang="en-US" sz="1800" dirty="0" err="1"/>
              <a:t>Institue</a:t>
            </a:r>
            <a:r>
              <a:rPr lang="en-US" altLang="en-US" sz="1800" dirty="0"/>
              <a:t>, Cary, NC, 2010 </a:t>
            </a:r>
          </a:p>
          <a:p>
            <a:pPr marL="533400" indent="-533400" eaLnBrk="1" hangingPunct="1">
              <a:buFont typeface="Wingdings" panose="05000000000000000000" pitchFamily="2" charset="2"/>
              <a:buAutoNum type="arabicPeriod"/>
            </a:pPr>
            <a:r>
              <a:rPr lang="en-US" altLang="en-US" sz="1800" dirty="0"/>
              <a:t>Lee, ET. </a:t>
            </a:r>
            <a:r>
              <a:rPr lang="en-US" altLang="en-US" sz="1800" i="1" dirty="0"/>
              <a:t>Statistical Methods for Survival Data Analysis</a:t>
            </a:r>
            <a:r>
              <a:rPr lang="en-US" altLang="en-US" sz="1800" dirty="0"/>
              <a:t>. Lifetime Learning Publications, Belmont, CA, 1980.</a:t>
            </a:r>
          </a:p>
          <a:p>
            <a:pPr marL="533400" indent="-533400" eaLnBrk="1" hangingPunct="1">
              <a:buFont typeface="Wingdings" panose="05000000000000000000" pitchFamily="2" charset="2"/>
              <a:buAutoNum type="arabicPeriod"/>
            </a:pPr>
            <a:r>
              <a:rPr lang="en-US" altLang="en-US" sz="1800" dirty="0" err="1"/>
              <a:t>Kalbfleisch</a:t>
            </a:r>
            <a:r>
              <a:rPr lang="en-US" altLang="en-US" sz="1800" dirty="0"/>
              <a:t>, JD and Prentice, RL. </a:t>
            </a:r>
            <a:r>
              <a:rPr lang="en-US" altLang="en-US" sz="1800" i="1" dirty="0"/>
              <a:t>The Statistical Analysis of Failure Time Data.</a:t>
            </a:r>
            <a:r>
              <a:rPr lang="en-US" altLang="en-US" sz="1800" dirty="0"/>
              <a:t> Wiley and Sons, New York, 1980.</a:t>
            </a:r>
          </a:p>
          <a:p>
            <a:pPr marL="533400" indent="-533400" eaLnBrk="1" hangingPunct="1">
              <a:buFont typeface="Wingdings" panose="05000000000000000000" pitchFamily="2" charset="2"/>
              <a:buAutoNum type="arabicPeriod"/>
            </a:pPr>
            <a:r>
              <a:rPr lang="en-US" altLang="en-US" sz="1800" dirty="0" err="1"/>
              <a:t>Vonesh</a:t>
            </a:r>
            <a:r>
              <a:rPr lang="en-US" altLang="en-US" sz="1800" dirty="0"/>
              <a:t> EF, Snyder JJ, Foley RN and Collins AJ. Mortality studies comparing peritoneal dialysis and hemodialysis: What do they tell us? </a:t>
            </a:r>
            <a:r>
              <a:rPr lang="en-US" altLang="en-US" sz="1800" i="1" dirty="0"/>
              <a:t>Kidney International 70</a:t>
            </a:r>
            <a:r>
              <a:rPr lang="en-US" altLang="en-US" sz="1800" dirty="0"/>
              <a:t>: S3-S11, 2006.</a:t>
            </a:r>
          </a:p>
          <a:p>
            <a:pPr marL="533400" indent="-533400" eaLnBrk="1" hangingPunct="1">
              <a:buFont typeface="Wingdings" panose="05000000000000000000" pitchFamily="2" charset="2"/>
              <a:buAutoNum type="arabicPeriod"/>
            </a:pPr>
            <a:r>
              <a:rPr lang="en-US" altLang="en-US" sz="1800" dirty="0"/>
              <a:t>Wei G, </a:t>
            </a:r>
            <a:r>
              <a:rPr lang="en-US" altLang="en-US" sz="1800" dirty="0" err="1"/>
              <a:t>Schaubel</a:t>
            </a:r>
            <a:r>
              <a:rPr lang="en-US" altLang="en-US" sz="1800" dirty="0"/>
              <a:t> DE. Estimating cumulative treatment effects in the presence of </a:t>
            </a:r>
            <a:r>
              <a:rPr lang="en-US" altLang="en-US" sz="1800" dirty="0" err="1"/>
              <a:t>nonproportional</a:t>
            </a:r>
            <a:r>
              <a:rPr lang="en-US" altLang="en-US" sz="1800" dirty="0"/>
              <a:t> hazards, </a:t>
            </a:r>
            <a:r>
              <a:rPr lang="en-US" altLang="en-US" sz="1800" i="1" dirty="0"/>
              <a:t>Biometrics</a:t>
            </a:r>
            <a:r>
              <a:rPr lang="en-US" altLang="en-US" sz="1800" dirty="0"/>
              <a:t> 64:724-732, 2008.</a:t>
            </a:r>
          </a:p>
          <a:p>
            <a:pPr marL="533400" indent="-533400" eaLnBrk="1" hangingPunct="1">
              <a:buFont typeface="Wingdings" panose="05000000000000000000" pitchFamily="2" charset="2"/>
              <a:buAutoNum type="arabicPeriod"/>
            </a:pPr>
            <a:r>
              <a:rPr lang="en-US" altLang="en-US" sz="1800" dirty="0" err="1"/>
              <a:t>Yeates</a:t>
            </a:r>
            <a:r>
              <a:rPr lang="en-US" altLang="en-US" sz="1800" dirty="0"/>
              <a:t> </a:t>
            </a:r>
            <a:r>
              <a:rPr lang="en-US" sz="1800" dirty="0"/>
              <a:t>K, Zhu N, </a:t>
            </a:r>
            <a:r>
              <a:rPr lang="en-US" sz="1800" dirty="0" err="1"/>
              <a:t>Vonesh</a:t>
            </a:r>
            <a:r>
              <a:rPr lang="en-US" sz="1800" dirty="0"/>
              <a:t> E, et. al.</a:t>
            </a:r>
            <a:r>
              <a:rPr lang="en-US" altLang="en-US" sz="1800" dirty="0"/>
              <a:t> </a:t>
            </a:r>
            <a:r>
              <a:rPr lang="en-US" sz="1800" dirty="0"/>
              <a:t>Hemodialysis and peritoneal dialysis are associated with similar outcomes for end-stage renal disease treatment in Canada. </a:t>
            </a:r>
            <a:r>
              <a:rPr lang="en-US" sz="1800" i="1" dirty="0" err="1"/>
              <a:t>Nephrol</a:t>
            </a:r>
            <a:r>
              <a:rPr lang="en-US" sz="1800" i="1" dirty="0"/>
              <a:t> Dial Transplant </a:t>
            </a:r>
            <a:r>
              <a:rPr lang="en-US" sz="1800" dirty="0"/>
              <a:t>27:3568-3575, 2012. </a:t>
            </a:r>
            <a:endParaRPr lang="en-US" altLang="en-US" sz="1800" dirty="0"/>
          </a:p>
          <a:p>
            <a:pPr marL="533400" indent="-533400" eaLnBrk="1" hangingPunct="1">
              <a:buFont typeface="Wingdings" panose="05000000000000000000" pitchFamily="2" charset="2"/>
              <a:buAutoNum type="arabicPeriod"/>
            </a:pPr>
            <a:r>
              <a:rPr lang="en-US" sz="1800" dirty="0"/>
              <a:t>Kumar VA, </a:t>
            </a:r>
            <a:r>
              <a:rPr lang="en-US" sz="1800" dirty="0" err="1"/>
              <a:t>Sidell</a:t>
            </a:r>
            <a:r>
              <a:rPr lang="en-US" sz="1800" dirty="0"/>
              <a:t> MA, Jones JP </a:t>
            </a:r>
            <a:r>
              <a:rPr lang="en-US" sz="1800" dirty="0" err="1"/>
              <a:t>Vonesh</a:t>
            </a:r>
            <a:r>
              <a:rPr lang="en-US" sz="1800" dirty="0"/>
              <a:t> EF. Survival of propensity matched incident peritoneal and hemodialysis patients in a United States health care system. </a:t>
            </a:r>
            <a:r>
              <a:rPr lang="en-US" sz="1800" i="1" dirty="0"/>
              <a:t>Kidney International 86</a:t>
            </a:r>
            <a:r>
              <a:rPr lang="en-US" sz="1800" dirty="0"/>
              <a:t>:1016-1022, 2014.</a:t>
            </a:r>
          </a:p>
          <a:p>
            <a:pPr marL="533400" indent="-533400" eaLnBrk="1" hangingPunct="1">
              <a:buFont typeface="Wingdings" panose="05000000000000000000" pitchFamily="2" charset="2"/>
              <a:buAutoNum type="arabicPeriod"/>
            </a:pPr>
            <a:r>
              <a:rPr lang="en-US" altLang="en-US" sz="1800" dirty="0"/>
              <a:t>Zhang X, </a:t>
            </a:r>
            <a:r>
              <a:rPr lang="en-US" altLang="en-US" sz="1800" dirty="0" err="1"/>
              <a:t>Loberiza</a:t>
            </a:r>
            <a:r>
              <a:rPr lang="en-US" altLang="en-US" sz="1800" dirty="0"/>
              <a:t> FR, Klein JP and Zhang MJ. A SAS macro for estimation of direct adjusted survival curves based on a stratified Cox regression model. </a:t>
            </a:r>
            <a:r>
              <a:rPr lang="en-US" altLang="en-US" sz="1800" i="1" dirty="0"/>
              <a:t>Computer Methods and Programs in Biomedicine </a:t>
            </a:r>
            <a:r>
              <a:rPr lang="en-US" altLang="en-US" sz="1800" dirty="0"/>
              <a:t>88:95-101, 2007. </a:t>
            </a:r>
          </a:p>
        </p:txBody>
      </p:sp>
    </p:spTree>
    <p:extLst>
      <p:ext uri="{BB962C8B-B14F-4D97-AF65-F5344CB8AC3E}">
        <p14:creationId xmlns:p14="http://schemas.microsoft.com/office/powerpoint/2010/main" val="2082838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SAS Macro: ADJSURV_CHR</a:t>
            </a:r>
            <a:r>
              <a:rPr lang="en-US" b="1" baseline="30000" dirty="0"/>
              <a:t>©</a:t>
            </a:r>
            <a:endParaRPr lang="en-US" dirty="0"/>
          </a:p>
        </p:txBody>
      </p:sp>
      <p:sp>
        <p:nvSpPr>
          <p:cNvPr id="3" name="Content Placeholder 2"/>
          <p:cNvSpPr>
            <a:spLocks noGrp="1"/>
          </p:cNvSpPr>
          <p:nvPr>
            <p:ph idx="1"/>
          </p:nvPr>
        </p:nvSpPr>
        <p:spPr/>
        <p:txBody>
          <a:bodyPr/>
          <a:lstStyle/>
          <a:p>
            <a:pPr marL="0" indent="0">
              <a:buNone/>
            </a:pPr>
            <a:r>
              <a:rPr lang="en-US" sz="1800" b="1" dirty="0"/>
              <a:t>%ADJSURV_CHR calculates the direct-adjusted survival probabilities  </a:t>
            </a:r>
            <a:br>
              <a:rPr lang="en-US" sz="1800" b="1" dirty="0"/>
            </a:br>
            <a:r>
              <a:rPr lang="en-US" sz="1800" b="1" dirty="0"/>
              <a:t>for K treatment groups at all relevant time points for either a stratified Cox PH model (Model 1) or a regular Cox PH model (Model 2) based on the paper by Zhang et al (2007). Vonesh extended the macro by Zhang et. al. to also include computing adjusted cumulative hazard ratios so as to compare non-proportional hazards between the K treatment groups using the methods described by Wei and </a:t>
            </a:r>
            <a:r>
              <a:rPr lang="en-US" sz="1800" b="1" dirty="0" err="1"/>
              <a:t>Schaubel</a:t>
            </a:r>
            <a:r>
              <a:rPr lang="en-US" sz="1800" b="1" dirty="0"/>
              <a:t> (Biometrics, 2008) for a stratified Cox model. The approach by Wei and </a:t>
            </a:r>
            <a:r>
              <a:rPr lang="en-US" sz="1800" b="1" dirty="0" err="1"/>
              <a:t>Schaubel</a:t>
            </a:r>
            <a:r>
              <a:rPr lang="en-US" sz="1800" b="1" dirty="0"/>
              <a:t> uses the robust covariance matrix of Lin and Wei for the stratified model (Model 1 option) when computing the variance of the cumulative hazard ratio (CHR). This has been updated by Vonesh to include using a stratified Cox model which allows for clustered survival data (e.g., matched pairs) in which robust standard errors of the CHR are computed based on score residuals aggregated over the cluster-specific levels.</a:t>
            </a:r>
            <a:br>
              <a:rPr lang="en-US" sz="1800" b="1" dirty="0"/>
            </a:br>
            <a:r>
              <a:rPr lang="en-US" sz="1800" b="1" dirty="0"/>
              <a:t>                              </a:t>
            </a:r>
            <a:br>
              <a:rPr lang="en-US" sz="1800" b="1" dirty="0"/>
            </a:br>
            <a:r>
              <a:rPr lang="en-US" sz="1800" b="1" dirty="0"/>
              <a:t>LIMITATIONS: It is based on SAS 9.2 version of PHREG but does not incorporate a CLASS statement (it only allows numeric covariates).</a:t>
            </a:r>
            <a:endParaRPr lang="en-US" sz="1800" dirty="0"/>
          </a:p>
        </p:txBody>
      </p:sp>
    </p:spTree>
    <p:extLst>
      <p:ext uri="{BB962C8B-B14F-4D97-AF65-F5344CB8AC3E}">
        <p14:creationId xmlns:p14="http://schemas.microsoft.com/office/powerpoint/2010/main" val="392638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54833" y="1167775"/>
            <a:ext cx="8382730" cy="5120730"/>
          </a:xfr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ctr"/>
          <a:lstStyle/>
          <a:p>
            <a:pPr marL="0" indent="0" algn="ctr" eaLnBrk="1" hangingPunct="1">
              <a:lnSpc>
                <a:spcPct val="90000"/>
              </a:lnSpc>
              <a:buFont typeface="Wingdings" panose="05000000000000000000" pitchFamily="2" charset="2"/>
              <a:buNone/>
            </a:pPr>
            <a:r>
              <a:rPr lang="en-US" altLang="en-US" sz="3200" b="1" dirty="0">
                <a:solidFill>
                  <a:srgbClr val="FF0000"/>
                </a:solidFill>
              </a:rPr>
              <a:t>Prognostic vs. Prevailing Evidence in Survival Analysis</a:t>
            </a:r>
          </a:p>
          <a:p>
            <a:pPr lvl="1" eaLnBrk="1" hangingPunct="1">
              <a:lnSpc>
                <a:spcPct val="90000"/>
              </a:lnSpc>
            </a:pPr>
            <a:endParaRPr lang="en-US" altLang="en-US" sz="1000" dirty="0"/>
          </a:p>
          <a:p>
            <a:pPr eaLnBrk="1" hangingPunct="1">
              <a:lnSpc>
                <a:spcPct val="90000"/>
              </a:lnSpc>
            </a:pPr>
            <a:r>
              <a:rPr lang="en-US" altLang="en-US" b="1" dirty="0"/>
              <a:t>Prevailing evidence </a:t>
            </a:r>
          </a:p>
          <a:p>
            <a:pPr lvl="1" eaLnBrk="1" hangingPunct="1"/>
            <a:r>
              <a:rPr lang="en-US" altLang="en-US" sz="2400" b="1" dirty="0">
                <a:solidFill>
                  <a:srgbClr val="1807F7"/>
                </a:solidFill>
              </a:rPr>
              <a:t>Goal:</a:t>
            </a:r>
            <a:r>
              <a:rPr lang="en-US" altLang="en-US" sz="2400" dirty="0"/>
              <a:t> Provide </a:t>
            </a:r>
            <a:r>
              <a:rPr lang="en-US" altLang="en-US" sz="2400" b="1" i="1" dirty="0">
                <a:solidFill>
                  <a:srgbClr val="FF0000"/>
                </a:solidFill>
              </a:rPr>
              <a:t>conditional</a:t>
            </a:r>
            <a:r>
              <a:rPr lang="en-US" altLang="en-US" sz="2400" dirty="0"/>
              <a:t> evidence of a prevailing (current) benefit between two treatments on the basis of the treatment a patient is currently receiving</a:t>
            </a:r>
          </a:p>
          <a:p>
            <a:pPr lvl="2" eaLnBrk="1" hangingPunct="1"/>
            <a:endParaRPr lang="en-US" altLang="en-US" sz="1000" dirty="0"/>
          </a:p>
          <a:p>
            <a:pPr lvl="1" eaLnBrk="1" hangingPunct="1"/>
            <a:r>
              <a:rPr lang="en-US" altLang="en-US" sz="2400" b="1" dirty="0">
                <a:solidFill>
                  <a:srgbClr val="1807F7"/>
                </a:solidFill>
              </a:rPr>
              <a:t>Example:</a:t>
            </a:r>
            <a:r>
              <a:rPr lang="en-US" altLang="en-US" sz="2400" dirty="0"/>
              <a:t> What is the risk of death for ESRD patients who are currently alive at time t and being treated with PD versus HD? </a:t>
            </a:r>
          </a:p>
          <a:p>
            <a:pPr lvl="1" eaLnBrk="1" hangingPunct="1"/>
            <a:r>
              <a:rPr lang="en-US" altLang="en-US" sz="2400" dirty="0"/>
              <a:t>This question is conditional on patients surviving up to time t and is based on the </a:t>
            </a:r>
            <a:r>
              <a:rPr lang="en-US" altLang="en-US" sz="2400" b="1" i="1" dirty="0">
                <a:solidFill>
                  <a:srgbClr val="FF0000"/>
                </a:solidFill>
              </a:rPr>
              <a:t>as-treated</a:t>
            </a:r>
            <a:r>
              <a:rPr lang="en-US" altLang="en-US" sz="2400" dirty="0"/>
              <a:t> principle.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148840"/>
          </a:xfrm>
        </p:spPr>
        <p:txBody>
          <a:bodyPr/>
          <a:lstStyle/>
          <a:p>
            <a:pPr algn="ctr"/>
            <a:r>
              <a:rPr lang="en-US" sz="6000" b="1" dirty="0"/>
              <a:t>THE END</a:t>
            </a:r>
          </a:p>
        </p:txBody>
      </p:sp>
    </p:spTree>
    <p:extLst>
      <p:ext uri="{BB962C8B-B14F-4D97-AF65-F5344CB8AC3E}">
        <p14:creationId xmlns:p14="http://schemas.microsoft.com/office/powerpoint/2010/main" val="59768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6992" y="569913"/>
            <a:ext cx="9000808" cy="6086475"/>
          </a:xfr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ctr"/>
          <a:lstStyle/>
          <a:p>
            <a:pPr marL="0" indent="0" algn="ctr" eaLnBrk="1" hangingPunct="1">
              <a:lnSpc>
                <a:spcPct val="90000"/>
              </a:lnSpc>
              <a:buFont typeface="Wingdings" panose="05000000000000000000" pitchFamily="2" charset="2"/>
              <a:buNone/>
            </a:pPr>
            <a:r>
              <a:rPr lang="en-US" altLang="en-US" sz="3200" b="1" dirty="0">
                <a:solidFill>
                  <a:srgbClr val="FF0000"/>
                </a:solidFill>
              </a:rPr>
              <a:t>Appropriate Statistical Methods </a:t>
            </a:r>
          </a:p>
          <a:p>
            <a:pPr marL="0" indent="0" eaLnBrk="1" hangingPunct="1">
              <a:lnSpc>
                <a:spcPct val="90000"/>
              </a:lnSpc>
              <a:buFont typeface="Wingdings" panose="05000000000000000000" pitchFamily="2" charset="2"/>
              <a:buNone/>
            </a:pPr>
            <a:endParaRPr lang="en-US" altLang="en-US" sz="1000" dirty="0"/>
          </a:p>
          <a:p>
            <a:pPr eaLnBrk="1" hangingPunct="1">
              <a:lnSpc>
                <a:spcPct val="90000"/>
              </a:lnSpc>
            </a:pPr>
            <a:r>
              <a:rPr lang="en-US" altLang="en-US" b="1" dirty="0"/>
              <a:t>Prognostic evidence: ← Focus of this talk</a:t>
            </a:r>
          </a:p>
          <a:p>
            <a:pPr lvl="1" eaLnBrk="1" hangingPunct="1">
              <a:lnSpc>
                <a:spcPct val="90000"/>
              </a:lnSpc>
            </a:pPr>
            <a:r>
              <a:rPr lang="en-US" altLang="en-US" dirty="0"/>
              <a:t>Cox models with </a:t>
            </a:r>
            <a:r>
              <a:rPr lang="en-US" altLang="en-US" b="1" i="1" dirty="0">
                <a:solidFill>
                  <a:srgbClr val="1807F7"/>
                </a:solidFill>
              </a:rPr>
              <a:t>only</a:t>
            </a:r>
            <a:r>
              <a:rPr lang="en-US" altLang="en-US" dirty="0">
                <a:solidFill>
                  <a:srgbClr val="1807F7"/>
                </a:solidFill>
              </a:rPr>
              <a:t> time-independent covariates </a:t>
            </a:r>
          </a:p>
          <a:p>
            <a:pPr lvl="2" eaLnBrk="1" hangingPunct="1">
              <a:lnSpc>
                <a:spcPct val="90000"/>
              </a:lnSpc>
            </a:pPr>
            <a:r>
              <a:rPr lang="en-US" altLang="en-US" dirty="0"/>
              <a:t>Inference may be based on </a:t>
            </a:r>
          </a:p>
          <a:p>
            <a:pPr lvl="3" eaLnBrk="1" hangingPunct="1">
              <a:lnSpc>
                <a:spcPct val="90000"/>
              </a:lnSpc>
            </a:pPr>
            <a:r>
              <a:rPr lang="en-US" altLang="en-US" sz="2400" dirty="0"/>
              <a:t>Proportional hazards models, </a:t>
            </a:r>
          </a:p>
          <a:p>
            <a:pPr lvl="4" eaLnBrk="1" hangingPunct="1">
              <a:lnSpc>
                <a:spcPct val="90000"/>
              </a:lnSpc>
            </a:pPr>
            <a:r>
              <a:rPr lang="en-US" altLang="en-US" sz="2400" dirty="0"/>
              <a:t>Constant Hazard Ratios (HR)</a:t>
            </a:r>
          </a:p>
          <a:p>
            <a:pPr lvl="4" eaLnBrk="1" hangingPunct="1">
              <a:lnSpc>
                <a:spcPct val="90000"/>
              </a:lnSpc>
            </a:pPr>
            <a:r>
              <a:rPr lang="en-US" altLang="en-US" sz="2400" dirty="0"/>
              <a:t>Survival Curves</a:t>
            </a:r>
          </a:p>
          <a:p>
            <a:pPr lvl="3" eaLnBrk="1" hangingPunct="1">
              <a:lnSpc>
                <a:spcPct val="90000"/>
              </a:lnSpc>
            </a:pPr>
            <a:r>
              <a:rPr lang="en-US" altLang="en-US" sz="2400" dirty="0"/>
              <a:t>Non-proportional Hazards Models </a:t>
            </a:r>
          </a:p>
          <a:p>
            <a:pPr lvl="4" eaLnBrk="1" hangingPunct="1">
              <a:lnSpc>
                <a:spcPct val="90000"/>
              </a:lnSpc>
            </a:pPr>
            <a:r>
              <a:rPr lang="en-US" altLang="en-US" sz="2400" dirty="0"/>
              <a:t>Time-dependent Hazard Ratios (HR(t))</a:t>
            </a:r>
          </a:p>
          <a:p>
            <a:pPr lvl="4" eaLnBrk="1" hangingPunct="1">
              <a:lnSpc>
                <a:spcPct val="90000"/>
              </a:lnSpc>
            </a:pPr>
            <a:r>
              <a:rPr lang="en-US" altLang="en-US" sz="2400" dirty="0"/>
              <a:t>Cumulative Hazard Ratios (CHR(t)) </a:t>
            </a:r>
            <a:r>
              <a:rPr lang="en-US" altLang="en-US" sz="2400" b="1" dirty="0"/>
              <a:t>← Focus</a:t>
            </a:r>
            <a:r>
              <a:rPr lang="en-US" altLang="en-US" sz="2400" dirty="0"/>
              <a:t> </a:t>
            </a:r>
          </a:p>
          <a:p>
            <a:pPr lvl="4" eaLnBrk="1" hangingPunct="1">
              <a:lnSpc>
                <a:spcPct val="90000"/>
              </a:lnSpc>
            </a:pPr>
            <a:r>
              <a:rPr lang="en-US" altLang="en-US" sz="2400" dirty="0"/>
              <a:t>Survival Curves</a:t>
            </a:r>
          </a:p>
          <a:p>
            <a:pPr eaLnBrk="1" hangingPunct="1">
              <a:lnSpc>
                <a:spcPct val="90000"/>
              </a:lnSpc>
            </a:pPr>
            <a:r>
              <a:rPr lang="en-US" altLang="en-US" b="1" dirty="0"/>
              <a:t>Prevailing evidence: </a:t>
            </a:r>
          </a:p>
          <a:p>
            <a:pPr lvl="1" eaLnBrk="1" hangingPunct="1">
              <a:lnSpc>
                <a:spcPct val="90000"/>
              </a:lnSpc>
            </a:pPr>
            <a:r>
              <a:rPr lang="en-US" altLang="en-US" dirty="0"/>
              <a:t>Cox models with </a:t>
            </a:r>
            <a:r>
              <a:rPr lang="en-US" altLang="en-US" dirty="0">
                <a:solidFill>
                  <a:srgbClr val="1807F7"/>
                </a:solidFill>
              </a:rPr>
              <a:t>time-dependent covariates</a:t>
            </a:r>
          </a:p>
          <a:p>
            <a:pPr lvl="2" eaLnBrk="1" hangingPunct="1">
              <a:lnSpc>
                <a:spcPct val="90000"/>
              </a:lnSpc>
            </a:pPr>
            <a:r>
              <a:rPr lang="en-US" altLang="en-US" dirty="0"/>
              <a:t>Inference is restricted to time-dependent Hazard Ratios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1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18">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18">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18">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1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77825" y="614998"/>
            <a:ext cx="8562975" cy="609600"/>
          </a:xfr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b"/>
          <a:lstStyle/>
          <a:p>
            <a:pPr algn="ctr" eaLnBrk="1" hangingPunct="1"/>
            <a:r>
              <a:rPr lang="en-US" altLang="en-US" b="1" dirty="0"/>
              <a:t>Concepts and Their Meaning</a:t>
            </a:r>
          </a:p>
        </p:txBody>
      </p:sp>
      <p:sp>
        <p:nvSpPr>
          <p:cNvPr id="10243" name="Rectangle 3"/>
          <p:cNvSpPr>
            <a:spLocks noGrp="1" noChangeArrowheads="1"/>
          </p:cNvSpPr>
          <p:nvPr>
            <p:ph type="body" idx="1"/>
          </p:nvPr>
        </p:nvSpPr>
        <p:spPr>
          <a:xfrm>
            <a:off x="377825" y="2225040"/>
            <a:ext cx="8382000" cy="4221479"/>
          </a:xfrm>
          <a:noFill/>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ctr"/>
          <a:lstStyle/>
          <a:p>
            <a:pPr marL="0" indent="0" algn="ctr" eaLnBrk="1" hangingPunct="1">
              <a:lnSpc>
                <a:spcPct val="90000"/>
              </a:lnSpc>
              <a:buFont typeface="Wingdings" panose="05000000000000000000" pitchFamily="2" charset="2"/>
              <a:buNone/>
            </a:pPr>
            <a:r>
              <a:rPr lang="en-US" altLang="en-US" sz="3200" b="1" dirty="0">
                <a:solidFill>
                  <a:srgbClr val="FF0000"/>
                </a:solidFill>
              </a:rPr>
              <a:t>Covariates (or Independent Risk Factors)</a:t>
            </a:r>
          </a:p>
          <a:p>
            <a:pPr marL="0" indent="0" eaLnBrk="1" hangingPunct="1">
              <a:lnSpc>
                <a:spcPct val="90000"/>
              </a:lnSpc>
              <a:buFont typeface="Wingdings" panose="05000000000000000000" pitchFamily="2" charset="2"/>
              <a:buNone/>
            </a:pPr>
            <a:endParaRPr lang="en-US" altLang="en-US" sz="2400" dirty="0"/>
          </a:p>
          <a:p>
            <a:pPr marL="0" indent="0" eaLnBrk="1" hangingPunct="1">
              <a:buFont typeface="Wingdings" panose="05000000000000000000" pitchFamily="2" charset="2"/>
              <a:buNone/>
            </a:pPr>
            <a:r>
              <a:rPr lang="en-US" altLang="en-US" sz="2400" dirty="0"/>
              <a:t>Variables (risk factors, confounding variables) that one wishes to compare and/or control for when comparing outcomes among patients </a:t>
            </a:r>
          </a:p>
          <a:p>
            <a:pPr lvl="1" eaLnBrk="1" hangingPunct="1"/>
            <a:r>
              <a:rPr lang="en-US" altLang="en-US" sz="2400" dirty="0"/>
              <a:t>Time-independent covariates</a:t>
            </a:r>
          </a:p>
          <a:p>
            <a:pPr lvl="1" eaLnBrk="1" hangingPunct="1"/>
            <a:r>
              <a:rPr lang="en-US" altLang="en-US" sz="2400" dirty="0"/>
              <a:t>Time-dependent covariates </a:t>
            </a:r>
          </a:p>
          <a:p>
            <a:pPr lvl="2" eaLnBrk="1" hangingPunct="1"/>
            <a:r>
              <a:rPr lang="en-US" altLang="en-US" dirty="0"/>
              <a:t>internal or endogenous (covariates that require the subject to be alive in order to be measured; e.g., blood pressure over time as a risk factor)</a:t>
            </a:r>
          </a:p>
          <a:p>
            <a:pPr lvl="2" eaLnBrk="1" hangingPunct="1"/>
            <a:r>
              <a:rPr lang="en-US" altLang="en-US" dirty="0"/>
              <a:t>external or exogenous (covariates external to the subject; e.g., air-pollution over time as a risk factor)</a:t>
            </a:r>
          </a:p>
          <a:p>
            <a:pPr lvl="2" eaLnBrk="1" hangingPunct="1"/>
            <a:endParaRPr lang="en-US" altLang="en-US" dirty="0"/>
          </a:p>
          <a:p>
            <a:pPr lvl="1" eaLnBrk="1" hangingPunct="1"/>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64759" y="768887"/>
            <a:ext cx="7960263" cy="4998867"/>
          </a:xfrm>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ctr"/>
          <a:lstStyle/>
          <a:p>
            <a:pPr marL="0" indent="0" algn="ctr" eaLnBrk="1" hangingPunct="1">
              <a:lnSpc>
                <a:spcPct val="90000"/>
              </a:lnSpc>
              <a:buFont typeface="Wingdings" panose="05000000000000000000" pitchFamily="2" charset="2"/>
              <a:buNone/>
              <a:defRPr/>
            </a:pPr>
            <a:r>
              <a:rPr lang="en-US" altLang="en-US" sz="3200" b="1" dirty="0">
                <a:solidFill>
                  <a:srgbClr val="FF0000"/>
                </a:solidFill>
              </a:rPr>
              <a:t>Time-independent Covariates</a:t>
            </a:r>
          </a:p>
          <a:p>
            <a:pPr marL="0" indent="0" eaLnBrk="1" hangingPunct="1">
              <a:lnSpc>
                <a:spcPct val="90000"/>
              </a:lnSpc>
              <a:buFont typeface="Wingdings" panose="05000000000000000000" pitchFamily="2" charset="2"/>
              <a:buNone/>
              <a:defRPr/>
            </a:pPr>
            <a:endParaRPr lang="en-US" altLang="en-US" sz="2400" dirty="0"/>
          </a:p>
          <a:p>
            <a:pPr eaLnBrk="1" hangingPunct="1">
              <a:defRPr/>
            </a:pPr>
            <a:r>
              <a:rPr lang="en-US" altLang="en-US" sz="2400" dirty="0"/>
              <a:t>Variables or risk factors measured at baseline and held fixed throughout the course of follow-up</a:t>
            </a:r>
          </a:p>
          <a:p>
            <a:pPr lvl="1" eaLnBrk="1" hangingPunct="1">
              <a:defRPr/>
            </a:pPr>
            <a:r>
              <a:rPr lang="en-US" altLang="en-US" sz="2400" dirty="0"/>
              <a:t>Initial treatment group (PD versus HD) </a:t>
            </a:r>
          </a:p>
          <a:p>
            <a:pPr lvl="1" eaLnBrk="1" hangingPunct="1">
              <a:defRPr/>
            </a:pPr>
            <a:r>
              <a:rPr lang="en-US" altLang="en-US" sz="2400" dirty="0"/>
              <a:t>Baseline demographics (age, gender, comorbidity) </a:t>
            </a:r>
          </a:p>
          <a:p>
            <a:pPr lvl="1" eaLnBrk="1" hangingPunct="1">
              <a:defRPr/>
            </a:pPr>
            <a:r>
              <a:rPr lang="en-US" altLang="en-US" sz="2400" dirty="0"/>
              <a:t>Baseline lab values (Serum Albumin, </a:t>
            </a:r>
            <a:r>
              <a:rPr lang="en-US" altLang="en-US" sz="2400" dirty="0" err="1"/>
              <a:t>Hgb</a:t>
            </a:r>
            <a:r>
              <a:rPr lang="en-US" altLang="en-US" sz="2400" dirty="0"/>
              <a:t>, etc.)</a:t>
            </a:r>
          </a:p>
          <a:p>
            <a:pPr eaLnBrk="1" hangingPunct="1">
              <a:defRPr/>
            </a:pPr>
            <a:endParaRPr lang="en-US" altLang="en-US" sz="2400" dirty="0"/>
          </a:p>
          <a:p>
            <a:pPr eaLnBrk="1" hangingPunct="1">
              <a:defRPr/>
            </a:pPr>
            <a:r>
              <a:rPr lang="en-US" altLang="en-US" sz="2400" dirty="0"/>
              <a:t>These covariates can be used in a </a:t>
            </a:r>
            <a:r>
              <a:rPr lang="en-US" altLang="en-US" sz="2400" b="1" dirty="0">
                <a:solidFill>
                  <a:srgbClr val="FF0000"/>
                </a:solidFill>
              </a:rPr>
              <a:t>prognostic</a:t>
            </a:r>
            <a:r>
              <a:rPr lang="en-US" altLang="en-US" sz="2400" dirty="0"/>
              <a:t> fashion to predict and compare both the adjusted risk of death and adjusted patient survival between treatments on the basis of the initial patient characteristics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19548" y="487680"/>
            <a:ext cx="8373932" cy="6193675"/>
          </a:xfrm>
          <a:extLs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ctr"/>
          <a:lstStyle/>
          <a:p>
            <a:pPr marL="0" indent="0" algn="ctr" eaLnBrk="1" hangingPunct="1">
              <a:lnSpc>
                <a:spcPct val="90000"/>
              </a:lnSpc>
              <a:buFont typeface="Wingdings" panose="05000000000000000000" pitchFamily="2" charset="2"/>
              <a:buNone/>
              <a:defRPr/>
            </a:pPr>
            <a:r>
              <a:rPr lang="en-US" altLang="en-US" sz="3200" b="1" dirty="0">
                <a:solidFill>
                  <a:srgbClr val="FF0000"/>
                </a:solidFill>
              </a:rPr>
              <a:t>Time-dependent Covariates</a:t>
            </a:r>
          </a:p>
          <a:p>
            <a:pPr eaLnBrk="1" hangingPunct="1">
              <a:defRPr/>
            </a:pPr>
            <a:r>
              <a:rPr lang="en-US" altLang="en-US" sz="2400" dirty="0"/>
              <a:t>Variables or risk factors measured at baseline and at various times during the course of follow-up</a:t>
            </a:r>
          </a:p>
          <a:p>
            <a:pPr lvl="1" eaLnBrk="1" hangingPunct="1">
              <a:defRPr/>
            </a:pPr>
            <a:r>
              <a:rPr lang="en-US" altLang="en-US" sz="2400" dirty="0"/>
              <a:t>Current treatment group (PD versus HD) at time t</a:t>
            </a:r>
          </a:p>
          <a:p>
            <a:pPr lvl="1" eaLnBrk="1" hangingPunct="1">
              <a:defRPr/>
            </a:pPr>
            <a:r>
              <a:rPr lang="en-US" altLang="en-US" sz="2400" dirty="0"/>
              <a:t>Current comorbidity at time t</a:t>
            </a:r>
          </a:p>
          <a:p>
            <a:pPr lvl="1" eaLnBrk="1" hangingPunct="1">
              <a:defRPr/>
            </a:pPr>
            <a:r>
              <a:rPr lang="en-US" altLang="en-US" sz="2400" dirty="0"/>
              <a:t>Current lab values (Serum Albumin, </a:t>
            </a:r>
            <a:r>
              <a:rPr lang="en-US" altLang="en-US" sz="2400" dirty="0" err="1"/>
              <a:t>Hgb</a:t>
            </a:r>
            <a:r>
              <a:rPr lang="en-US" altLang="en-US" sz="2400" dirty="0"/>
              <a:t>, etc.) at time t</a:t>
            </a:r>
          </a:p>
          <a:p>
            <a:pPr marL="0" indent="0" eaLnBrk="1" hangingPunct="1">
              <a:buNone/>
              <a:defRPr/>
            </a:pPr>
            <a:endParaRPr lang="en-US" altLang="en-US" sz="800" dirty="0"/>
          </a:p>
          <a:p>
            <a:pPr eaLnBrk="1" hangingPunct="1">
              <a:defRPr/>
            </a:pPr>
            <a:r>
              <a:rPr lang="en-US" altLang="en-US" sz="2400" dirty="0"/>
              <a:t>With </a:t>
            </a:r>
            <a:r>
              <a:rPr lang="en-US" altLang="en-US" sz="2400" b="1" i="1" dirty="0">
                <a:solidFill>
                  <a:srgbClr val="FF0000"/>
                </a:solidFill>
              </a:rPr>
              <a:t>GREAT</a:t>
            </a:r>
            <a:r>
              <a:rPr lang="en-US" altLang="en-US" sz="2400" i="1" dirty="0"/>
              <a:t> </a:t>
            </a:r>
            <a:r>
              <a:rPr lang="en-US" altLang="en-US" sz="2400" dirty="0"/>
              <a:t>care these covariates may be used to compare the </a:t>
            </a:r>
            <a:r>
              <a:rPr lang="en-US" altLang="en-US" sz="2400" b="1" dirty="0">
                <a:solidFill>
                  <a:srgbClr val="FF0000"/>
                </a:solidFill>
              </a:rPr>
              <a:t>current</a:t>
            </a:r>
            <a:r>
              <a:rPr lang="en-US" altLang="en-US" sz="2400" dirty="0"/>
              <a:t> adjusted risk of death between treatment groups based on what treatment a patient is </a:t>
            </a:r>
            <a:r>
              <a:rPr lang="en-US" altLang="en-US" sz="2400" b="1" dirty="0">
                <a:solidFill>
                  <a:srgbClr val="FF0000"/>
                </a:solidFill>
              </a:rPr>
              <a:t>currently</a:t>
            </a:r>
            <a:r>
              <a:rPr lang="en-US" altLang="en-US" sz="2400" dirty="0"/>
              <a:t> receiving. </a:t>
            </a:r>
          </a:p>
          <a:p>
            <a:pPr marL="0" indent="0" eaLnBrk="1" hangingPunct="1">
              <a:buNone/>
              <a:defRPr/>
            </a:pPr>
            <a:endParaRPr lang="en-US" altLang="en-US" sz="1400" dirty="0"/>
          </a:p>
          <a:p>
            <a:pPr eaLnBrk="1" hangingPunct="1">
              <a:defRPr/>
            </a:pPr>
            <a:r>
              <a:rPr lang="en-US" altLang="en-US" sz="2400" dirty="0"/>
              <a:t>These covariates </a:t>
            </a:r>
            <a:r>
              <a:rPr lang="en-US" altLang="en-US" sz="2400" b="1" i="1" dirty="0">
                <a:solidFill>
                  <a:srgbClr val="FF0000"/>
                </a:solidFill>
              </a:rPr>
              <a:t>cannot</a:t>
            </a:r>
            <a:r>
              <a:rPr lang="en-US" altLang="en-US" sz="2400" dirty="0"/>
              <a:t> be used to </a:t>
            </a:r>
            <a:r>
              <a:rPr lang="en-US" altLang="en-US" sz="2400" b="1" i="1" dirty="0">
                <a:solidFill>
                  <a:srgbClr val="FF0000"/>
                </a:solidFill>
              </a:rPr>
              <a:t>estimate</a:t>
            </a:r>
            <a:r>
              <a:rPr lang="en-US" altLang="en-US" sz="2400" dirty="0"/>
              <a:t> survival (i.e., we cannot use the future to predict the past) </a:t>
            </a:r>
          </a:p>
          <a:p>
            <a:pPr lvl="1" eaLnBrk="1" hangingPunct="1">
              <a:defRPr/>
            </a:pPr>
            <a:r>
              <a:rPr lang="en-US" altLang="en-US" sz="2400" dirty="0"/>
              <a:t>Exceptions to this occurs </a:t>
            </a:r>
            <a:r>
              <a:rPr lang="en-US" altLang="en-US" sz="2400" b="1" i="1" dirty="0">
                <a:solidFill>
                  <a:srgbClr val="FF0000"/>
                </a:solidFill>
              </a:rPr>
              <a:t>only</a:t>
            </a:r>
            <a:r>
              <a:rPr lang="en-US" altLang="en-US" sz="2400" dirty="0"/>
              <a:t> for time-dependent covariates that are </a:t>
            </a:r>
            <a:r>
              <a:rPr lang="en-US" altLang="en-US" sz="2400" b="1" i="1" dirty="0">
                <a:solidFill>
                  <a:srgbClr val="FF0000"/>
                </a:solidFill>
              </a:rPr>
              <a:t>external</a:t>
            </a:r>
            <a:r>
              <a:rPr lang="en-US" altLang="en-US" sz="2400" dirty="0"/>
              <a:t> to the subjects.</a:t>
            </a:r>
          </a:p>
          <a:p>
            <a:pPr marL="0" indent="0" eaLnBrk="1" hangingPunct="1">
              <a:buNone/>
              <a:defRPr/>
            </a:pPr>
            <a:endParaRPr lang="en-US" alt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52400" y="493889"/>
            <a:ext cx="8858956" cy="1016000"/>
          </a:xfrm>
        </p:spPr>
        <p:txBody>
          <a:bodyPr/>
          <a:lstStyle/>
          <a:p>
            <a:pPr algn="ctr"/>
            <a:r>
              <a:rPr lang="en-US" altLang="en-US" b="1" dirty="0">
                <a:solidFill>
                  <a:srgbClr val="FF0000"/>
                </a:solidFill>
              </a:rPr>
              <a:t>Adjusting for Time-Dependent Covariates</a:t>
            </a:r>
            <a:br>
              <a:rPr lang="en-US" altLang="en-US" b="1" dirty="0">
                <a:solidFill>
                  <a:srgbClr val="FF0000"/>
                </a:solidFill>
              </a:rPr>
            </a:br>
            <a:r>
              <a:rPr lang="en-US" altLang="en-US" b="1" dirty="0">
                <a:solidFill>
                  <a:srgbClr val="FF0000"/>
                </a:solidFill>
              </a:rPr>
              <a:t>WARNING, WARNING!!!!!!</a:t>
            </a:r>
          </a:p>
        </p:txBody>
      </p:sp>
      <p:sp>
        <p:nvSpPr>
          <p:cNvPr id="252931" name="Rectangle 3"/>
          <p:cNvSpPr>
            <a:spLocks noGrp="1" noChangeArrowheads="1"/>
          </p:cNvSpPr>
          <p:nvPr>
            <p:ph type="body" idx="1"/>
          </p:nvPr>
        </p:nvSpPr>
        <p:spPr>
          <a:xfrm>
            <a:off x="76201" y="1509890"/>
            <a:ext cx="9011356" cy="5089030"/>
          </a:xfrm>
        </p:spPr>
        <p:txBody>
          <a:bodyPr/>
          <a:lstStyle/>
          <a:p>
            <a:pPr marL="880544" lvl="1" indent="-474139"/>
            <a:endParaRPr lang="en-US" altLang="en-US" sz="889" dirty="0"/>
          </a:p>
          <a:p>
            <a:pPr marL="541873" indent="-541873"/>
            <a:r>
              <a:rPr lang="en-US" altLang="en-US" sz="2400" dirty="0">
                <a:solidFill>
                  <a:schemeClr val="tx2"/>
                </a:solidFill>
              </a:rPr>
              <a:t>Common Mistakes with Time-Dependent Covariates</a:t>
            </a:r>
          </a:p>
          <a:p>
            <a:pPr marL="880544" lvl="1" indent="-474139"/>
            <a:r>
              <a:rPr lang="en-US" altLang="en-US" sz="2400" dirty="0"/>
              <a:t>Adjusting for a covariate which is itself affected by the treatment groups being compared</a:t>
            </a:r>
          </a:p>
          <a:p>
            <a:pPr marL="1219215" lvl="2" indent="-406405"/>
            <a:r>
              <a:rPr lang="en-US" altLang="en-US" sz="2000" i="1" dirty="0">
                <a:solidFill>
                  <a:srgbClr val="1807F7"/>
                </a:solidFill>
              </a:rPr>
              <a:t>Example</a:t>
            </a:r>
            <a:r>
              <a:rPr lang="en-US" altLang="en-US" sz="2000" dirty="0"/>
              <a:t>: Kidney function measured by GFR is measured every 6 months and one adjusts for GFR when comparing PD and HD</a:t>
            </a:r>
          </a:p>
          <a:p>
            <a:pPr marL="1219215" lvl="2" indent="-406405"/>
            <a:r>
              <a:rPr lang="en-US" altLang="en-US" sz="2000" dirty="0"/>
              <a:t>Better GFR is associated with better survival</a:t>
            </a:r>
          </a:p>
          <a:p>
            <a:pPr marL="1219215" lvl="2" indent="-406405"/>
            <a:r>
              <a:rPr lang="en-US" altLang="en-US" sz="2000" dirty="0"/>
              <a:t>PD has been shown to preserve GFR better than HD</a:t>
            </a:r>
          </a:p>
          <a:p>
            <a:pPr marL="1219215" lvl="2" indent="-406405"/>
            <a:r>
              <a:rPr lang="en-US" altLang="en-US" sz="2000" i="1" dirty="0">
                <a:solidFill>
                  <a:srgbClr val="1807F7"/>
                </a:solidFill>
              </a:rPr>
              <a:t>Problem</a:t>
            </a:r>
            <a:r>
              <a:rPr lang="en-US" altLang="en-US" sz="2000" dirty="0">
                <a:solidFill>
                  <a:srgbClr val="1807F7"/>
                </a:solidFill>
              </a:rPr>
              <a:t>: </a:t>
            </a:r>
            <a:r>
              <a:rPr lang="en-US" altLang="en-US" sz="2000" dirty="0"/>
              <a:t>Adjusting for GFR adjusts out a survival benefit of PD</a:t>
            </a:r>
          </a:p>
          <a:p>
            <a:pPr marL="1219215" lvl="2" indent="-406405"/>
            <a:r>
              <a:rPr lang="en-US" altLang="en-US" sz="2000" i="1" dirty="0">
                <a:solidFill>
                  <a:srgbClr val="1807F7"/>
                </a:solidFill>
              </a:rPr>
              <a:t>Solution</a:t>
            </a:r>
            <a:r>
              <a:rPr lang="en-US" altLang="en-US" sz="2000" dirty="0"/>
              <a:t>: One solution is to use a marginal structural model</a:t>
            </a:r>
          </a:p>
          <a:p>
            <a:pPr marL="880544" lvl="1" indent="-474139"/>
            <a:r>
              <a:rPr lang="en-US" altLang="en-US" sz="2400" dirty="0"/>
              <a:t>Using the future to predict the past</a:t>
            </a:r>
          </a:p>
          <a:p>
            <a:pPr marL="1280594" lvl="2" indent="-474139"/>
            <a:r>
              <a:rPr lang="en-US" altLang="en-US" sz="2000" i="1" dirty="0">
                <a:solidFill>
                  <a:srgbClr val="1807F7"/>
                </a:solidFill>
              </a:rPr>
              <a:t>Extreme Example</a:t>
            </a:r>
            <a:r>
              <a:rPr lang="en-US" altLang="en-US" sz="2000" dirty="0"/>
              <a:t>: One uses age at the end of follow-up as a predictor of survival. </a:t>
            </a:r>
          </a:p>
          <a:p>
            <a:pPr marL="1280594" lvl="2" indent="-474139"/>
            <a:r>
              <a:rPr lang="en-US" altLang="en-US" sz="2000" i="1" dirty="0">
                <a:solidFill>
                  <a:srgbClr val="1807F7"/>
                </a:solidFill>
              </a:rPr>
              <a:t>Conclusion</a:t>
            </a:r>
            <a:r>
              <a:rPr lang="en-US" altLang="en-US" sz="2000" dirty="0">
                <a:solidFill>
                  <a:srgbClr val="1807F7"/>
                </a:solidFill>
              </a:rPr>
              <a:t>: </a:t>
            </a:r>
            <a:r>
              <a:rPr lang="en-US" altLang="en-US" sz="2000" dirty="0"/>
              <a:t>Old age is associated with better survival</a:t>
            </a:r>
          </a:p>
        </p:txBody>
      </p:sp>
    </p:spTree>
    <p:extLst>
      <p:ext uri="{BB962C8B-B14F-4D97-AF65-F5344CB8AC3E}">
        <p14:creationId xmlns:p14="http://schemas.microsoft.com/office/powerpoint/2010/main" val="3568227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252931">
                                            <p:txEl>
                                              <p:pRg st="1" end="1"/>
                                            </p:txEl>
                                          </p:spTgt>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252931">
                                            <p:txEl>
                                              <p:pRg st="2" end="2"/>
                                            </p:txEl>
                                          </p:spTgt>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252931">
                                            <p:txEl>
                                              <p:pRg st="3" end="3"/>
                                            </p:txEl>
                                          </p:spTgt>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252931">
                                            <p:txEl>
                                              <p:pRg st="4" end="4"/>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252931">
                                            <p:txEl>
                                              <p:pRg st="5" end="5"/>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252931">
                                            <p:txEl>
                                              <p:pRg st="6" end="6"/>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25293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3" nodeType="clickEffect">
                                  <p:stCondLst>
                                    <p:cond delay="0"/>
                                  </p:stCondLst>
                                  <p:childTnLst>
                                    <p:set>
                                      <p:cBhvr>
                                        <p:cTn id="32" dur="1" fill="hold">
                                          <p:stCondLst>
                                            <p:cond delay="0"/>
                                          </p:stCondLst>
                                        </p:cTn>
                                        <p:tgtEl>
                                          <p:spTgt spid="252931">
                                            <p:txEl>
                                              <p:pRg st="1" end="1"/>
                                            </p:txEl>
                                          </p:spTgt>
                                        </p:tgtEl>
                                        <p:attrNameLst>
                                          <p:attrName>style.visibility</p:attrName>
                                        </p:attrNameLst>
                                      </p:cBhvr>
                                      <p:to>
                                        <p:strVal val="visible"/>
                                      </p:to>
                                    </p:set>
                                  </p:childTnLst>
                                </p:cTn>
                              </p:par>
                              <p:par>
                                <p:cTn id="33" presetID="1" presetClass="entr" presetSubtype="0" fill="hold" grpId="3" nodeType="withEffect">
                                  <p:stCondLst>
                                    <p:cond delay="0"/>
                                  </p:stCondLst>
                                  <p:childTnLst>
                                    <p:set>
                                      <p:cBhvr>
                                        <p:cTn id="34" dur="1" fill="hold">
                                          <p:stCondLst>
                                            <p:cond delay="0"/>
                                          </p:stCondLst>
                                        </p:cTn>
                                        <p:tgtEl>
                                          <p:spTgt spid="252931">
                                            <p:txEl>
                                              <p:pRg st="2" end="2"/>
                                            </p:txEl>
                                          </p:spTgt>
                                        </p:tgtEl>
                                        <p:attrNameLst>
                                          <p:attrName>style.visibility</p:attrName>
                                        </p:attrNameLst>
                                      </p:cBhvr>
                                      <p:to>
                                        <p:strVal val="visible"/>
                                      </p:to>
                                    </p:set>
                                  </p:childTnLst>
                                </p:cTn>
                              </p:par>
                              <p:par>
                                <p:cTn id="35" presetID="1" presetClass="entr" presetSubtype="0" fill="hold" grpId="3" nodeType="withEffect">
                                  <p:stCondLst>
                                    <p:cond delay="0"/>
                                  </p:stCondLst>
                                  <p:childTnLst>
                                    <p:set>
                                      <p:cBhvr>
                                        <p:cTn id="36" dur="1" fill="hold">
                                          <p:stCondLst>
                                            <p:cond delay="0"/>
                                          </p:stCondLst>
                                        </p:cTn>
                                        <p:tgtEl>
                                          <p:spTgt spid="252931">
                                            <p:txEl>
                                              <p:pRg st="3" end="3"/>
                                            </p:txEl>
                                          </p:spTgt>
                                        </p:tgtEl>
                                        <p:attrNameLst>
                                          <p:attrName>style.visibility</p:attrName>
                                        </p:attrNameLst>
                                      </p:cBhvr>
                                      <p:to>
                                        <p:strVal val="visible"/>
                                      </p:to>
                                    </p:set>
                                  </p:childTnLst>
                                </p:cTn>
                              </p:par>
                              <p:par>
                                <p:cTn id="37" presetID="1" presetClass="entr" presetSubtype="0" fill="hold" grpId="3" nodeType="withEffect">
                                  <p:stCondLst>
                                    <p:cond delay="0"/>
                                  </p:stCondLst>
                                  <p:childTnLst>
                                    <p:set>
                                      <p:cBhvr>
                                        <p:cTn id="38" dur="1" fill="hold">
                                          <p:stCondLst>
                                            <p:cond delay="0"/>
                                          </p:stCondLst>
                                        </p:cTn>
                                        <p:tgtEl>
                                          <p:spTgt spid="252931">
                                            <p:txEl>
                                              <p:pRg st="4" end="4"/>
                                            </p:txEl>
                                          </p:spTgt>
                                        </p:tgtEl>
                                        <p:attrNameLst>
                                          <p:attrName>style.visibility</p:attrName>
                                        </p:attrNameLst>
                                      </p:cBhvr>
                                      <p:to>
                                        <p:strVal val="visible"/>
                                      </p:to>
                                    </p:set>
                                  </p:childTnLst>
                                </p:cTn>
                              </p:par>
                              <p:par>
                                <p:cTn id="39" presetID="1" presetClass="entr" presetSubtype="0" fill="hold" grpId="3" nodeType="withEffect">
                                  <p:stCondLst>
                                    <p:cond delay="0"/>
                                  </p:stCondLst>
                                  <p:childTnLst>
                                    <p:set>
                                      <p:cBhvr>
                                        <p:cTn id="40" dur="1" fill="hold">
                                          <p:stCondLst>
                                            <p:cond delay="0"/>
                                          </p:stCondLst>
                                        </p:cTn>
                                        <p:tgtEl>
                                          <p:spTgt spid="252931">
                                            <p:txEl>
                                              <p:pRg st="5" end="5"/>
                                            </p:txEl>
                                          </p:spTgt>
                                        </p:tgtEl>
                                        <p:attrNameLst>
                                          <p:attrName>style.visibility</p:attrName>
                                        </p:attrNameLst>
                                      </p:cBhvr>
                                      <p:to>
                                        <p:strVal val="visible"/>
                                      </p:to>
                                    </p:set>
                                  </p:childTnLst>
                                </p:cTn>
                              </p:par>
                              <p:par>
                                <p:cTn id="41" presetID="1" presetClass="entr" presetSubtype="0" fill="hold" grpId="3" nodeType="withEffect">
                                  <p:stCondLst>
                                    <p:cond delay="0"/>
                                  </p:stCondLst>
                                  <p:childTnLst>
                                    <p:set>
                                      <p:cBhvr>
                                        <p:cTn id="42" dur="1" fill="hold">
                                          <p:stCondLst>
                                            <p:cond delay="0"/>
                                          </p:stCondLst>
                                        </p:cTn>
                                        <p:tgtEl>
                                          <p:spTgt spid="252931">
                                            <p:txEl>
                                              <p:pRg st="6" end="6"/>
                                            </p:txEl>
                                          </p:spTgt>
                                        </p:tgtEl>
                                        <p:attrNameLst>
                                          <p:attrName>style.visibility</p:attrName>
                                        </p:attrNameLst>
                                      </p:cBhvr>
                                      <p:to>
                                        <p:strVal val="visible"/>
                                      </p:to>
                                    </p:set>
                                  </p:childTnLst>
                                </p:cTn>
                              </p:par>
                              <p:par>
                                <p:cTn id="43" presetID="1" presetClass="entr" presetSubtype="0" fill="hold" grpId="3" nodeType="withEffect">
                                  <p:stCondLst>
                                    <p:cond delay="0"/>
                                  </p:stCondLst>
                                  <p:childTnLst>
                                    <p:set>
                                      <p:cBhvr>
                                        <p:cTn id="44" dur="1" fill="hold">
                                          <p:stCondLst>
                                            <p:cond delay="0"/>
                                          </p:stCondLst>
                                        </p:cTn>
                                        <p:tgtEl>
                                          <p:spTgt spid="252931">
                                            <p:txEl>
                                              <p:pRg st="7" end="7"/>
                                            </p:txEl>
                                          </p:spTgt>
                                        </p:tgtEl>
                                        <p:attrNameLst>
                                          <p:attrName>style.visibility</p:attrName>
                                        </p:attrNameLst>
                                      </p:cBhvr>
                                      <p:to>
                                        <p:strVal val="visible"/>
                                      </p:to>
                                    </p:set>
                                  </p:childTnLst>
                                </p:cTn>
                              </p:par>
                              <p:par>
                                <p:cTn id="45" presetID="1" presetClass="entr" presetSubtype="0" fill="hold" grpId="3" nodeType="withEffect">
                                  <p:stCondLst>
                                    <p:cond delay="0"/>
                                  </p:stCondLst>
                                  <p:childTnLst>
                                    <p:set>
                                      <p:cBhvr>
                                        <p:cTn id="46" dur="1" fill="hold">
                                          <p:stCondLst>
                                            <p:cond delay="0"/>
                                          </p:stCondLst>
                                        </p:cTn>
                                        <p:tgtEl>
                                          <p:spTgt spid="252931">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4" nodeType="clickEffect">
                                  <p:stCondLst>
                                    <p:cond delay="0"/>
                                  </p:stCondLst>
                                  <p:childTnLst>
                                    <p:set>
                                      <p:cBhvr>
                                        <p:cTn id="50" dur="1" fill="hold">
                                          <p:stCondLst>
                                            <p:cond delay="0"/>
                                          </p:stCondLst>
                                        </p:cTn>
                                        <p:tgtEl>
                                          <p:spTgt spid="252931">
                                            <p:txEl>
                                              <p:pRg st="1" end="1"/>
                                            </p:txEl>
                                          </p:spTgt>
                                        </p:tgtEl>
                                        <p:attrNameLst>
                                          <p:attrName>style.visibility</p:attrName>
                                        </p:attrNameLst>
                                      </p:cBhvr>
                                      <p:to>
                                        <p:strVal val="visible"/>
                                      </p:to>
                                    </p:set>
                                  </p:childTnLst>
                                </p:cTn>
                              </p:par>
                              <p:par>
                                <p:cTn id="51" presetID="1" presetClass="entr" presetSubtype="0" fill="hold" grpId="4" nodeType="withEffect">
                                  <p:stCondLst>
                                    <p:cond delay="0"/>
                                  </p:stCondLst>
                                  <p:childTnLst>
                                    <p:set>
                                      <p:cBhvr>
                                        <p:cTn id="52" dur="1" fill="hold">
                                          <p:stCondLst>
                                            <p:cond delay="0"/>
                                          </p:stCondLst>
                                        </p:cTn>
                                        <p:tgtEl>
                                          <p:spTgt spid="252931">
                                            <p:txEl>
                                              <p:pRg st="2" end="2"/>
                                            </p:txEl>
                                          </p:spTgt>
                                        </p:tgtEl>
                                        <p:attrNameLst>
                                          <p:attrName>style.visibility</p:attrName>
                                        </p:attrNameLst>
                                      </p:cBhvr>
                                      <p:to>
                                        <p:strVal val="visible"/>
                                      </p:to>
                                    </p:set>
                                  </p:childTnLst>
                                </p:cTn>
                              </p:par>
                              <p:par>
                                <p:cTn id="53" presetID="1" presetClass="entr" presetSubtype="0" fill="hold" grpId="4" nodeType="withEffect">
                                  <p:stCondLst>
                                    <p:cond delay="0"/>
                                  </p:stCondLst>
                                  <p:childTnLst>
                                    <p:set>
                                      <p:cBhvr>
                                        <p:cTn id="54" dur="1" fill="hold">
                                          <p:stCondLst>
                                            <p:cond delay="0"/>
                                          </p:stCondLst>
                                        </p:cTn>
                                        <p:tgtEl>
                                          <p:spTgt spid="252931">
                                            <p:txEl>
                                              <p:pRg st="3" end="3"/>
                                            </p:txEl>
                                          </p:spTgt>
                                        </p:tgtEl>
                                        <p:attrNameLst>
                                          <p:attrName>style.visibility</p:attrName>
                                        </p:attrNameLst>
                                      </p:cBhvr>
                                      <p:to>
                                        <p:strVal val="visible"/>
                                      </p:to>
                                    </p:set>
                                  </p:childTnLst>
                                </p:cTn>
                              </p:par>
                              <p:par>
                                <p:cTn id="55" presetID="1" presetClass="entr" presetSubtype="0" fill="hold" grpId="4" nodeType="withEffect">
                                  <p:stCondLst>
                                    <p:cond delay="0"/>
                                  </p:stCondLst>
                                  <p:childTnLst>
                                    <p:set>
                                      <p:cBhvr>
                                        <p:cTn id="56" dur="1" fill="hold">
                                          <p:stCondLst>
                                            <p:cond delay="0"/>
                                          </p:stCondLst>
                                        </p:cTn>
                                        <p:tgtEl>
                                          <p:spTgt spid="252931">
                                            <p:txEl>
                                              <p:pRg st="4" end="4"/>
                                            </p:txEl>
                                          </p:spTgt>
                                        </p:tgtEl>
                                        <p:attrNameLst>
                                          <p:attrName>style.visibility</p:attrName>
                                        </p:attrNameLst>
                                      </p:cBhvr>
                                      <p:to>
                                        <p:strVal val="visible"/>
                                      </p:to>
                                    </p:set>
                                  </p:childTnLst>
                                </p:cTn>
                              </p:par>
                              <p:par>
                                <p:cTn id="57" presetID="1" presetClass="entr" presetSubtype="0" fill="hold" grpId="4" nodeType="withEffect">
                                  <p:stCondLst>
                                    <p:cond delay="0"/>
                                  </p:stCondLst>
                                  <p:childTnLst>
                                    <p:set>
                                      <p:cBhvr>
                                        <p:cTn id="58" dur="1" fill="hold">
                                          <p:stCondLst>
                                            <p:cond delay="0"/>
                                          </p:stCondLst>
                                        </p:cTn>
                                        <p:tgtEl>
                                          <p:spTgt spid="252931">
                                            <p:txEl>
                                              <p:pRg st="5" end="5"/>
                                            </p:txEl>
                                          </p:spTgt>
                                        </p:tgtEl>
                                        <p:attrNameLst>
                                          <p:attrName>style.visibility</p:attrName>
                                        </p:attrNameLst>
                                      </p:cBhvr>
                                      <p:to>
                                        <p:strVal val="visible"/>
                                      </p:to>
                                    </p:set>
                                  </p:childTnLst>
                                </p:cTn>
                              </p:par>
                              <p:par>
                                <p:cTn id="59" presetID="1" presetClass="entr" presetSubtype="0" fill="hold" grpId="4" nodeType="withEffect">
                                  <p:stCondLst>
                                    <p:cond delay="0"/>
                                  </p:stCondLst>
                                  <p:childTnLst>
                                    <p:set>
                                      <p:cBhvr>
                                        <p:cTn id="60" dur="1" fill="hold">
                                          <p:stCondLst>
                                            <p:cond delay="0"/>
                                          </p:stCondLst>
                                        </p:cTn>
                                        <p:tgtEl>
                                          <p:spTgt spid="252931">
                                            <p:txEl>
                                              <p:pRg st="6" end="6"/>
                                            </p:txEl>
                                          </p:spTgt>
                                        </p:tgtEl>
                                        <p:attrNameLst>
                                          <p:attrName>style.visibility</p:attrName>
                                        </p:attrNameLst>
                                      </p:cBhvr>
                                      <p:to>
                                        <p:strVal val="visible"/>
                                      </p:to>
                                    </p:set>
                                  </p:childTnLst>
                                </p:cTn>
                              </p:par>
                              <p:par>
                                <p:cTn id="61" presetID="1" presetClass="entr" presetSubtype="0" fill="hold" grpId="4" nodeType="withEffect">
                                  <p:stCondLst>
                                    <p:cond delay="0"/>
                                  </p:stCondLst>
                                  <p:childTnLst>
                                    <p:set>
                                      <p:cBhvr>
                                        <p:cTn id="62" dur="1" fill="hold">
                                          <p:stCondLst>
                                            <p:cond delay="0"/>
                                          </p:stCondLst>
                                        </p:cTn>
                                        <p:tgtEl>
                                          <p:spTgt spid="252931">
                                            <p:txEl>
                                              <p:pRg st="7" end="7"/>
                                            </p:txEl>
                                          </p:spTgt>
                                        </p:tgtEl>
                                        <p:attrNameLst>
                                          <p:attrName>style.visibility</p:attrName>
                                        </p:attrNameLst>
                                      </p:cBhvr>
                                      <p:to>
                                        <p:strVal val="visible"/>
                                      </p:to>
                                    </p:set>
                                  </p:childTnLst>
                                </p:cTn>
                              </p:par>
                              <p:par>
                                <p:cTn id="63" presetID="1" presetClass="entr" presetSubtype="0" fill="hold" grpId="4" nodeType="withEffect">
                                  <p:stCondLst>
                                    <p:cond delay="0"/>
                                  </p:stCondLst>
                                  <p:childTnLst>
                                    <p:set>
                                      <p:cBhvr>
                                        <p:cTn id="64" dur="1" fill="hold">
                                          <p:stCondLst>
                                            <p:cond delay="0"/>
                                          </p:stCondLst>
                                        </p:cTn>
                                        <p:tgtEl>
                                          <p:spTgt spid="252931">
                                            <p:txEl>
                                              <p:pRg st="8" end="8"/>
                                            </p:txEl>
                                          </p:spTgt>
                                        </p:tgtEl>
                                        <p:attrNameLst>
                                          <p:attrName>style.visibility</p:attrName>
                                        </p:attrNameLst>
                                      </p:cBhvr>
                                      <p:to>
                                        <p:strVal val="visible"/>
                                      </p:to>
                                    </p:set>
                                  </p:childTnLst>
                                </p:cTn>
                              </p:par>
                              <p:par>
                                <p:cTn id="65" presetID="1" presetClass="entr" presetSubtype="0" fill="hold" grpId="4" nodeType="withEffect">
                                  <p:stCondLst>
                                    <p:cond delay="0"/>
                                  </p:stCondLst>
                                  <p:childTnLst>
                                    <p:set>
                                      <p:cBhvr>
                                        <p:cTn id="66" dur="1" fill="hold">
                                          <p:stCondLst>
                                            <p:cond delay="0"/>
                                          </p:stCondLst>
                                        </p:cTn>
                                        <p:tgtEl>
                                          <p:spTgt spid="252931">
                                            <p:txEl>
                                              <p:pRg st="9" end="9"/>
                                            </p:txEl>
                                          </p:spTgt>
                                        </p:tgtEl>
                                        <p:attrNameLst>
                                          <p:attrName>style.visibility</p:attrName>
                                        </p:attrNameLst>
                                      </p:cBhvr>
                                      <p:to>
                                        <p:strVal val="visible"/>
                                      </p:to>
                                    </p:set>
                                  </p:childTnLst>
                                </p:cTn>
                              </p:par>
                              <p:par>
                                <p:cTn id="67" presetID="1" presetClass="entr" presetSubtype="0" fill="hold" grpId="4" nodeType="withEffect">
                                  <p:stCondLst>
                                    <p:cond delay="0"/>
                                  </p:stCondLst>
                                  <p:childTnLst>
                                    <p:set>
                                      <p:cBhvr>
                                        <p:cTn id="68" dur="1" fill="hold">
                                          <p:stCondLst>
                                            <p:cond delay="0"/>
                                          </p:stCondLst>
                                        </p:cTn>
                                        <p:tgtEl>
                                          <p:spTgt spid="2529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uiExpand="1" build="p"/>
      <p:bldP spid="252931" grpId="1" uiExpand="1" build="p"/>
      <p:bldP spid="252931" grpId="2" uiExpand="1" build="p"/>
      <p:bldP spid="252931" grpId="3" uiExpand="1" build="p"/>
      <p:bldP spid="252931" grpId="4" build="p"/>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30998</TotalTime>
  <Words>3801</Words>
  <Application>Microsoft Macintosh PowerPoint</Application>
  <PresentationFormat>On-screen Show (4:3)</PresentationFormat>
  <Paragraphs>647</Paragraphs>
  <Slides>40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AdvMinionNormal_Rm</vt:lpstr>
      <vt:lpstr>Arial</vt:lpstr>
      <vt:lpstr>Arial Black</vt:lpstr>
      <vt:lpstr>Calibri</vt:lpstr>
      <vt:lpstr>Cambria Math</vt:lpstr>
      <vt:lpstr>Times New Roman</vt:lpstr>
      <vt:lpstr>Wingdings</vt:lpstr>
      <vt:lpstr>Pixel</vt:lpstr>
      <vt:lpstr>Equation</vt:lpstr>
      <vt:lpstr>Comparing Treatment Effects under Cox Non-proportional Hazard Models</vt:lpstr>
      <vt:lpstr>Outline</vt:lpstr>
      <vt:lpstr>Introduction and Goals </vt:lpstr>
      <vt:lpstr>PowerPoint Presentation</vt:lpstr>
      <vt:lpstr>PowerPoint Presentation</vt:lpstr>
      <vt:lpstr>Concepts and Their Meaning</vt:lpstr>
      <vt:lpstr>PowerPoint Presentation</vt:lpstr>
      <vt:lpstr>PowerPoint Presentation</vt:lpstr>
      <vt:lpstr>Adjusting for Time-Dependent Covariates WARNING, WARNING!!!!!!</vt:lpstr>
      <vt:lpstr>Time-dependent Covariates WARNING, WARNING!!!!!!</vt:lpstr>
      <vt:lpstr>Example 1: CRP measured 5 months after baseline </vt:lpstr>
      <vt:lpstr>REVIEW: Survival and Hazard Functions</vt:lpstr>
      <vt:lpstr>PowerPoint Presentation</vt:lpstr>
      <vt:lpstr>PowerPoint Presentation</vt:lpstr>
      <vt:lpstr>PowerPoint Presentation</vt:lpstr>
      <vt:lpstr>PowerPoint Presentation</vt:lpstr>
      <vt:lpstr>Example: USRDS 2002-2004  Unadjusted Hazard (Mortality) Rates and Hazard Ratios</vt:lpstr>
      <vt:lpstr>Cumulative Hazard Function</vt:lpstr>
      <vt:lpstr>PowerPoint Presentation</vt:lpstr>
      <vt:lpstr>Adjusted Time-Dependent Hazard Ratios versus  Adjusted Cumulative Hazard Ratios  </vt:lpstr>
      <vt:lpstr>Example: USRDS 2002-2004  Hazard Ratios versus Cumulative Hazard Ratios  </vt:lpstr>
      <vt:lpstr>Cox Models For Comparing PD to HD</vt:lpstr>
      <vt:lpstr>Cox Models For Comparing PD to HD</vt:lpstr>
      <vt:lpstr>Cox Models For Comparing PD to HD</vt:lpstr>
      <vt:lpstr>Examples</vt:lpstr>
      <vt:lpstr>PowerPoint Presentation</vt:lpstr>
      <vt:lpstr>PowerPoint Presentation</vt:lpstr>
      <vt:lpstr>PowerPoint Presentation</vt:lpstr>
      <vt:lpstr>PowerPoint Presentation</vt:lpstr>
      <vt:lpstr>PowerPoint Presentation</vt:lpstr>
      <vt:lpstr>Time-dependent HR vs. CHR</vt:lpstr>
      <vt:lpstr>Direct Link Between Survival and the CHR</vt:lpstr>
      <vt:lpstr>Direct Link Between Survival and the CHR</vt:lpstr>
      <vt:lpstr>Examples</vt:lpstr>
      <vt:lpstr>Kaiser Results: CHR(t) As-Treated vs ITT</vt:lpstr>
      <vt:lpstr>Kaiser Results: CHR(t) vs Survival for ITT</vt:lpstr>
      <vt:lpstr>Conclusions</vt:lpstr>
      <vt:lpstr>Key References</vt:lpstr>
      <vt:lpstr>Using SAS Macro: ADJSURV_CHR©</vt:lpstr>
      <vt:lpstr>THE END</vt:lpstr>
    </vt:vector>
  </TitlesOfParts>
  <Company>Baxter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dc:creator>
  <cp:lastModifiedBy>Sarah Marie Hill</cp:lastModifiedBy>
  <cp:revision>684</cp:revision>
  <cp:lastPrinted>2015-12-07T23:21:17Z</cp:lastPrinted>
  <dcterms:created xsi:type="dcterms:W3CDTF">2005-10-12T11:18:21Z</dcterms:created>
  <dcterms:modified xsi:type="dcterms:W3CDTF">2022-03-11T20:00:50Z</dcterms:modified>
</cp:coreProperties>
</file>